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00"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706" autoAdjust="0"/>
  </p:normalViewPr>
  <p:slideViewPr>
    <p:cSldViewPr showGuides="1">
      <p:cViewPr>
        <p:scale>
          <a:sx n="80" d="100"/>
          <a:sy n="80" d="100"/>
        </p:scale>
        <p:origin x="-774" y="-552"/>
      </p:cViewPr>
      <p:guideLst>
        <p:guide orient="horz" pos="260"/>
        <p:guide orient="horz" pos="2981"/>
        <p:guide pos="113"/>
        <p:guide pos="5647"/>
      </p:guideLst>
    </p:cSldViewPr>
  </p:slideViewPr>
  <p:outlineViewPr>
    <p:cViewPr>
      <p:scale>
        <a:sx n="33" d="100"/>
        <a:sy n="33" d="100"/>
      </p:scale>
      <p:origin x="138" y="235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976F6-646A-43BF-883E-2501846BD788}" type="datetimeFigureOut">
              <a:rPr lang="zh-CN" altLang="en-US" smtClean="0"/>
              <a:pPr/>
              <a:t>2018-8-16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6E1FA-01DA-4B4C-9BCA-C8FC522F7F59}" type="slidenum">
              <a:rPr lang="zh-CN" altLang="en-US" smtClean="0"/>
              <a:pPr/>
              <a:t>‹#›</a:t>
            </a:fld>
            <a:endParaRPr lang="zh-CN" altLang="en-US"/>
          </a:p>
        </p:txBody>
      </p:sp>
    </p:spTree>
    <p:extLst>
      <p:ext uri="{BB962C8B-B14F-4D97-AF65-F5344CB8AC3E}">
        <p14:creationId xmlns:p14="http://schemas.microsoft.com/office/powerpoint/2010/main" xmlns="" val="131130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文本占位符 3"/>
          <p:cNvSpPr>
            <a:spLocks noGrp="1"/>
          </p:cNvSpPr>
          <p:nvPr>
            <p:ph type="body" sz="quarter" idx="10"/>
          </p:nvPr>
        </p:nvSpPr>
        <p:spPr>
          <a:xfrm>
            <a:off x="179388" y="411287"/>
            <a:ext cx="8785225" cy="4320257"/>
          </a:xfrm>
          <a:prstGeom prst="rect">
            <a:avLst/>
          </a:prstGeom>
        </p:spPr>
        <p:txBody>
          <a:bodyPr/>
          <a:lstStyle>
            <a:lvl1pPr marL="0" indent="540000" hangingPunct="1">
              <a:lnSpc>
                <a:spcPct val="150000"/>
              </a:lnSpc>
              <a:spcBef>
                <a:spcPts val="0"/>
              </a:spcBef>
              <a:buNone/>
              <a:defRPr sz="2000">
                <a:solidFill>
                  <a:schemeClr val="tx1"/>
                </a:solidFill>
                <a:latin typeface="微软雅黑" pitchFamily="34" charset="-122"/>
                <a:ea typeface="微软雅黑" pitchFamily="34" charset="-122"/>
              </a:defRPr>
            </a:lvl1pPr>
            <a:lvl2pPr>
              <a:lnSpc>
                <a:spcPct val="150000"/>
              </a:lnSpc>
              <a:buNone/>
              <a:defRPr sz="2200">
                <a:solidFill>
                  <a:srgbClr val="FFCC99"/>
                </a:solidFill>
                <a:latin typeface="黑体" pitchFamily="2" charset="-122"/>
                <a:ea typeface="黑体" pitchFamily="2" charset="-122"/>
              </a:defRPr>
            </a:lvl2pPr>
            <a:lvl3pPr>
              <a:lnSpc>
                <a:spcPct val="150000"/>
              </a:lnSpc>
              <a:buNone/>
              <a:defRPr sz="2200">
                <a:solidFill>
                  <a:srgbClr val="FFCC99"/>
                </a:solidFill>
                <a:latin typeface="黑体" pitchFamily="2" charset="-122"/>
                <a:ea typeface="黑体" pitchFamily="2" charset="-122"/>
              </a:defRPr>
            </a:lvl3pPr>
            <a:lvl4pPr>
              <a:lnSpc>
                <a:spcPct val="150000"/>
              </a:lnSpc>
              <a:buNone/>
              <a:defRPr sz="2200">
                <a:solidFill>
                  <a:srgbClr val="FFCC99"/>
                </a:solidFill>
                <a:latin typeface="黑体" pitchFamily="2" charset="-122"/>
                <a:ea typeface="黑体" pitchFamily="2" charset="-122"/>
              </a:defRPr>
            </a:lvl4pPr>
            <a:lvl5pPr>
              <a:lnSpc>
                <a:spcPct val="150000"/>
              </a:lnSpc>
              <a:buNone/>
              <a:defRPr sz="2200">
                <a:solidFill>
                  <a:srgbClr val="FFCC99"/>
                </a:solidFill>
                <a:latin typeface="黑体" pitchFamily="2" charset="-122"/>
                <a:ea typeface="黑体" pitchFamily="2" charset="-122"/>
              </a:defRPr>
            </a:lvl5pPr>
          </a:lstStyle>
          <a:p>
            <a:pPr lvl="0"/>
            <a:r>
              <a:rPr lang="zh-CN" altLang="en-US" dirty="0" smtClean="0"/>
              <a:t>单击此处编辑母版文本样式</a:t>
            </a:r>
            <a:endParaRPr lang="zh-CN" altLang="en-US" dirty="0"/>
          </a:p>
        </p:txBody>
      </p:sp>
      <p:pic>
        <p:nvPicPr>
          <p:cNvPr id="2050" name="Picture 2"/>
          <p:cNvPicPr>
            <a:picLocks noChangeAspect="1" noChangeArrowheads="1"/>
          </p:cNvPicPr>
          <p:nvPr userDrawn="1"/>
        </p:nvPicPr>
        <p:blipFill>
          <a:blip r:embed="rId3" cstate="print"/>
          <a:srcRect l="63674" b="97167"/>
          <a:stretch>
            <a:fillRect/>
          </a:stretch>
        </p:blipFill>
        <p:spPr bwMode="auto">
          <a:xfrm>
            <a:off x="6660232" y="0"/>
            <a:ext cx="2483768" cy="699542"/>
          </a:xfrm>
          <a:prstGeom prst="rect">
            <a:avLst/>
          </a:prstGeom>
          <a:noFill/>
          <a:ln w="9525">
            <a:noFill/>
            <a:miter lim="800000"/>
            <a:headEnd/>
            <a:tailEnd/>
          </a:ln>
        </p:spPr>
      </p:pic>
      <p:pic>
        <p:nvPicPr>
          <p:cNvPr id="5" name="图片 4" descr="会计_02.png"/>
          <p:cNvPicPr>
            <a:picLocks noChangeAspect="1"/>
          </p:cNvPicPr>
          <p:nvPr userDrawn="1"/>
        </p:nvPicPr>
        <p:blipFill>
          <a:blip r:embed="rId4" cstate="print"/>
          <a:stretch>
            <a:fillRect/>
          </a:stretch>
        </p:blipFill>
        <p:spPr>
          <a:xfrm>
            <a:off x="7043264" y="-71250"/>
            <a:ext cx="1944216" cy="63144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文本占位符 3"/>
          <p:cNvSpPr>
            <a:spLocks noGrp="1"/>
          </p:cNvSpPr>
          <p:nvPr>
            <p:ph type="body" sz="quarter" idx="10"/>
          </p:nvPr>
        </p:nvSpPr>
        <p:spPr>
          <a:xfrm>
            <a:off x="179388" y="411287"/>
            <a:ext cx="8785225" cy="4320257"/>
          </a:xfrm>
          <a:prstGeom prst="rect">
            <a:avLst/>
          </a:prstGeom>
        </p:spPr>
        <p:txBody>
          <a:bodyPr/>
          <a:lstStyle>
            <a:lvl1pPr marL="0" indent="540000" hangingPunct="1">
              <a:lnSpc>
                <a:spcPct val="150000"/>
              </a:lnSpc>
              <a:spcBef>
                <a:spcPts val="0"/>
              </a:spcBef>
              <a:buNone/>
              <a:defRPr sz="2200">
                <a:solidFill>
                  <a:schemeClr val="tx1"/>
                </a:solidFill>
                <a:latin typeface="黑体" pitchFamily="2" charset="-122"/>
                <a:ea typeface="黑体" pitchFamily="2" charset="-122"/>
              </a:defRPr>
            </a:lvl1pPr>
            <a:lvl2pPr>
              <a:lnSpc>
                <a:spcPct val="150000"/>
              </a:lnSpc>
              <a:buNone/>
              <a:defRPr sz="2200">
                <a:solidFill>
                  <a:srgbClr val="FFCC99"/>
                </a:solidFill>
                <a:latin typeface="黑体" pitchFamily="2" charset="-122"/>
                <a:ea typeface="黑体" pitchFamily="2" charset="-122"/>
              </a:defRPr>
            </a:lvl2pPr>
            <a:lvl3pPr>
              <a:lnSpc>
                <a:spcPct val="150000"/>
              </a:lnSpc>
              <a:buNone/>
              <a:defRPr sz="2200">
                <a:solidFill>
                  <a:srgbClr val="FFCC99"/>
                </a:solidFill>
                <a:latin typeface="黑体" pitchFamily="2" charset="-122"/>
                <a:ea typeface="黑体" pitchFamily="2" charset="-122"/>
              </a:defRPr>
            </a:lvl3pPr>
            <a:lvl4pPr>
              <a:lnSpc>
                <a:spcPct val="150000"/>
              </a:lnSpc>
              <a:buNone/>
              <a:defRPr sz="2200">
                <a:solidFill>
                  <a:srgbClr val="FFCC99"/>
                </a:solidFill>
                <a:latin typeface="黑体" pitchFamily="2" charset="-122"/>
                <a:ea typeface="黑体" pitchFamily="2" charset="-122"/>
              </a:defRPr>
            </a:lvl4pPr>
            <a:lvl5pPr>
              <a:lnSpc>
                <a:spcPct val="150000"/>
              </a:lnSpc>
              <a:buNone/>
              <a:defRPr sz="2200">
                <a:solidFill>
                  <a:srgbClr val="FFCC99"/>
                </a:solidFill>
                <a:latin typeface="黑体" pitchFamily="2" charset="-122"/>
                <a:ea typeface="黑体" pitchFamily="2" charset="-122"/>
              </a:defRPr>
            </a:lvl5pPr>
          </a:lstStyle>
          <a:p>
            <a:pPr lvl="0"/>
            <a:r>
              <a:rPr lang="zh-CN" altLang="en-US" dirty="0" smtClean="0"/>
              <a:t>单击此处编辑母版文本样式</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垂直排列标题与文本">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95289" y="627064"/>
            <a:ext cx="6624637"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FFCC99"/>
                </a:solidFill>
                <a:latin typeface="华文中宋" pitchFamily="2" charset="-122"/>
                <a:ea typeface="华文中宋" pitchFamily="2" charset="-122"/>
              </a:defRPr>
            </a:lvl1pPr>
            <a:lvl2pPr marL="742950" indent="-285750" eaLnBrk="0" hangingPunct="0">
              <a:defRPr>
                <a:solidFill>
                  <a:srgbClr val="FFCC99"/>
                </a:solidFill>
                <a:latin typeface="华文中宋" pitchFamily="2" charset="-122"/>
                <a:ea typeface="华文中宋" pitchFamily="2" charset="-122"/>
              </a:defRPr>
            </a:lvl2pPr>
            <a:lvl3pPr marL="1143000" indent="-228600" eaLnBrk="0" hangingPunct="0">
              <a:defRPr>
                <a:solidFill>
                  <a:srgbClr val="FFCC99"/>
                </a:solidFill>
                <a:latin typeface="华文中宋" pitchFamily="2" charset="-122"/>
                <a:ea typeface="华文中宋" pitchFamily="2" charset="-122"/>
              </a:defRPr>
            </a:lvl3pPr>
            <a:lvl4pPr marL="1600200" indent="-228600" eaLnBrk="0" hangingPunct="0">
              <a:defRPr>
                <a:solidFill>
                  <a:srgbClr val="FFCC99"/>
                </a:solidFill>
                <a:latin typeface="华文中宋" pitchFamily="2" charset="-122"/>
                <a:ea typeface="华文中宋" pitchFamily="2" charset="-122"/>
              </a:defRPr>
            </a:lvl4pPr>
            <a:lvl5pPr marL="2057400" indent="-228600" eaLnBrk="0" hangingPunct="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defRPr>
                <a:solidFill>
                  <a:srgbClr val="FFCC99"/>
                </a:solidFill>
                <a:latin typeface="华文中宋" pitchFamily="2" charset="-122"/>
                <a:ea typeface="华文中宋" pitchFamily="2" charset="-122"/>
              </a:defRPr>
            </a:lvl9pPr>
          </a:lstStyle>
          <a:p>
            <a:pPr eaLnBrk="1" hangingPunct="1">
              <a:lnSpc>
                <a:spcPct val="150000"/>
              </a:lnSpc>
              <a:defRPr/>
            </a:pPr>
            <a:endParaRPr lang="en-US" altLang="zh-CN" sz="2200" smtClean="0">
              <a:latin typeface="黑体" pitchFamily="49" charset="-122"/>
              <a:ea typeface="黑体" pitchFamily="49" charset="-122"/>
            </a:endParaRPr>
          </a:p>
          <a:p>
            <a:pPr eaLnBrk="1" hangingPunct="1">
              <a:lnSpc>
                <a:spcPct val="150000"/>
              </a:lnSpc>
              <a:defRPr/>
            </a:pPr>
            <a:endParaRPr lang="en-US" altLang="zh-CN" sz="2200" smtClean="0">
              <a:latin typeface="黑体" pitchFamily="49" charset="-122"/>
              <a:ea typeface="黑体" pitchFamily="49" charset="-122"/>
            </a:endParaRPr>
          </a:p>
          <a:p>
            <a:pPr eaLnBrk="1" hangingPunct="1">
              <a:lnSpc>
                <a:spcPct val="150000"/>
              </a:lnSpc>
              <a:defRPr/>
            </a:pPr>
            <a:endParaRPr lang="en-US" altLang="zh-CN" sz="2200" smtClean="0">
              <a:latin typeface="黑体" pitchFamily="49" charset="-122"/>
              <a:ea typeface="黑体" pitchFamily="49" charset="-122"/>
            </a:endParaRPr>
          </a:p>
          <a:p>
            <a:pPr eaLnBrk="1" hangingPunct="1">
              <a:lnSpc>
                <a:spcPct val="150000"/>
              </a:lnSpc>
              <a:defRPr/>
            </a:pPr>
            <a:endParaRPr lang="en-US" altLang="zh-CN" sz="2200" smtClean="0">
              <a:latin typeface="黑体" pitchFamily="49" charset="-122"/>
              <a:ea typeface="黑体" pitchFamily="49" charset="-122"/>
            </a:endParaRPr>
          </a:p>
          <a:p>
            <a:pPr eaLnBrk="1" hangingPunct="1">
              <a:lnSpc>
                <a:spcPct val="150000"/>
              </a:lnSpc>
              <a:defRPr/>
            </a:pPr>
            <a:endParaRPr lang="en-US" altLang="zh-CN" sz="2200" smtClean="0">
              <a:latin typeface="黑体" pitchFamily="49" charset="-122"/>
              <a:ea typeface="黑体" pitchFamily="49" charset="-122"/>
            </a:endParaRPr>
          </a:p>
          <a:p>
            <a:pPr eaLnBrk="1" hangingPunct="1">
              <a:lnSpc>
                <a:spcPct val="150000"/>
              </a:lnSpc>
              <a:defRPr/>
            </a:pPr>
            <a:endParaRPr lang="en-US" altLang="zh-CN" sz="2200" smtClean="0">
              <a:latin typeface="黑体" pitchFamily="49" charset="-122"/>
              <a:ea typeface="黑体" pitchFamily="49" charset="-122"/>
            </a:endParaRPr>
          </a:p>
          <a:p>
            <a:pPr eaLnBrk="1" hangingPunct="1">
              <a:lnSpc>
                <a:spcPct val="150000"/>
              </a:lnSpc>
              <a:defRPr/>
            </a:pPr>
            <a:endParaRPr lang="en-US" altLang="zh-CN" sz="2200" smtClean="0">
              <a:latin typeface="黑体" pitchFamily="49" charset="-122"/>
              <a:ea typeface="黑体" pitchFamily="49" charset="-122"/>
            </a:endParaRPr>
          </a:p>
          <a:p>
            <a:pPr eaLnBrk="1" hangingPunct="1">
              <a:lnSpc>
                <a:spcPct val="150000"/>
              </a:lnSpc>
              <a:defRPr/>
            </a:pPr>
            <a:endParaRPr lang="en-US" altLang="zh-CN" sz="2200" smtClean="0">
              <a:latin typeface="黑体" pitchFamily="49" charset="-122"/>
              <a:ea typeface="黑体" pitchFamily="49" charset="-122"/>
            </a:endParaRPr>
          </a:p>
        </p:txBody>
      </p:sp>
      <p:sp>
        <p:nvSpPr>
          <p:cNvPr id="5" name="文本占位符 3"/>
          <p:cNvSpPr>
            <a:spLocks noGrp="1"/>
          </p:cNvSpPr>
          <p:nvPr>
            <p:ph type="body" sz="quarter" idx="11"/>
          </p:nvPr>
        </p:nvSpPr>
        <p:spPr>
          <a:xfrm>
            <a:off x="395538" y="1635646"/>
            <a:ext cx="6624637" cy="936104"/>
          </a:xfrm>
          <a:prstGeom prst="rect">
            <a:avLst/>
          </a:prstGeom>
        </p:spPr>
        <p:txBody>
          <a:bodyPr/>
          <a:lstStyle>
            <a:lvl1pPr marL="0" indent="0" algn="ctr">
              <a:lnSpc>
                <a:spcPct val="150000"/>
              </a:lnSpc>
              <a:spcBef>
                <a:spcPts val="0"/>
              </a:spcBef>
              <a:buNone/>
              <a:defRPr sz="3400">
                <a:solidFill>
                  <a:srgbClr val="FFFF00"/>
                </a:solidFill>
                <a:latin typeface="黑体" pitchFamily="2" charset="-122"/>
                <a:ea typeface="黑体" pitchFamily="2" charset="-122"/>
              </a:defRPr>
            </a:lvl1pPr>
            <a:lvl2pPr>
              <a:lnSpc>
                <a:spcPct val="150000"/>
              </a:lnSpc>
              <a:buNone/>
              <a:defRPr sz="2200">
                <a:solidFill>
                  <a:srgbClr val="FFCC99"/>
                </a:solidFill>
                <a:latin typeface="黑体" pitchFamily="2" charset="-122"/>
                <a:ea typeface="黑体" pitchFamily="2" charset="-122"/>
              </a:defRPr>
            </a:lvl2pPr>
            <a:lvl3pPr>
              <a:lnSpc>
                <a:spcPct val="150000"/>
              </a:lnSpc>
              <a:buNone/>
              <a:defRPr sz="2200">
                <a:solidFill>
                  <a:srgbClr val="FFCC99"/>
                </a:solidFill>
                <a:latin typeface="黑体" pitchFamily="2" charset="-122"/>
                <a:ea typeface="黑体" pitchFamily="2" charset="-122"/>
              </a:defRPr>
            </a:lvl3pPr>
            <a:lvl4pPr>
              <a:lnSpc>
                <a:spcPct val="150000"/>
              </a:lnSpc>
              <a:buNone/>
              <a:defRPr sz="2200">
                <a:solidFill>
                  <a:srgbClr val="FFCC99"/>
                </a:solidFill>
                <a:latin typeface="黑体" pitchFamily="2" charset="-122"/>
                <a:ea typeface="黑体" pitchFamily="2" charset="-122"/>
              </a:defRPr>
            </a:lvl4pPr>
            <a:lvl5pPr>
              <a:lnSpc>
                <a:spcPct val="150000"/>
              </a:lnSpc>
              <a:buNone/>
              <a:defRPr sz="2200">
                <a:solidFill>
                  <a:srgbClr val="FFCC99"/>
                </a:solidFill>
                <a:latin typeface="黑体" pitchFamily="2" charset="-122"/>
                <a:ea typeface="黑体" pitchFamily="2" charset="-122"/>
              </a:defRPr>
            </a:lvl5pPr>
          </a:lstStyle>
          <a:p>
            <a:pPr lvl="0"/>
            <a:r>
              <a:rPr lang="zh-CN" altLang="en-US" dirty="0" smtClean="0"/>
              <a:t>单击此处编辑母版文本样式</a:t>
            </a:r>
            <a:endParaRPr lang="en-US" altLang="zh-CN" dirty="0" smtClean="0"/>
          </a:p>
          <a:p>
            <a:pPr lvl="0"/>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95289" y="627064"/>
            <a:ext cx="6624637"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539750" eaLnBrk="0" hangingPunct="0">
              <a:defRPr>
                <a:solidFill>
                  <a:srgbClr val="FFCC99"/>
                </a:solidFill>
                <a:latin typeface="华文中宋" pitchFamily="2" charset="-122"/>
                <a:ea typeface="华文中宋" pitchFamily="2" charset="-122"/>
              </a:defRPr>
            </a:lvl1pPr>
            <a:lvl2pPr marL="742950" indent="-285750" eaLnBrk="0" hangingPunct="0">
              <a:defRPr>
                <a:solidFill>
                  <a:srgbClr val="FFCC99"/>
                </a:solidFill>
                <a:latin typeface="华文中宋" pitchFamily="2" charset="-122"/>
                <a:ea typeface="华文中宋" pitchFamily="2" charset="-122"/>
              </a:defRPr>
            </a:lvl2pPr>
            <a:lvl3pPr marL="1143000" indent="-228600" eaLnBrk="0" hangingPunct="0">
              <a:defRPr>
                <a:solidFill>
                  <a:srgbClr val="FFCC99"/>
                </a:solidFill>
                <a:latin typeface="华文中宋" pitchFamily="2" charset="-122"/>
                <a:ea typeface="华文中宋" pitchFamily="2" charset="-122"/>
              </a:defRPr>
            </a:lvl3pPr>
            <a:lvl4pPr marL="1600200" indent="-228600" eaLnBrk="0" hangingPunct="0">
              <a:defRPr>
                <a:solidFill>
                  <a:srgbClr val="FFCC99"/>
                </a:solidFill>
                <a:latin typeface="华文中宋" pitchFamily="2" charset="-122"/>
                <a:ea typeface="华文中宋" pitchFamily="2" charset="-122"/>
              </a:defRPr>
            </a:lvl4pPr>
            <a:lvl5pPr marL="2057400" indent="-228600" eaLnBrk="0" hangingPunct="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defRPr>
                <a:solidFill>
                  <a:srgbClr val="FFCC99"/>
                </a:solidFill>
                <a:latin typeface="华文中宋" pitchFamily="2" charset="-122"/>
                <a:ea typeface="华文中宋" pitchFamily="2" charset="-122"/>
              </a:defRPr>
            </a:lvl9pPr>
          </a:lstStyle>
          <a:p>
            <a:pPr algn="just" eaLnBrk="1" hangingPunct="1">
              <a:lnSpc>
                <a:spcPct val="150000"/>
              </a:lnSpc>
              <a:defRPr/>
            </a:pPr>
            <a:endParaRPr lang="en-US" altLang="zh-CN" sz="2200" smtClean="0">
              <a:latin typeface="黑体" pitchFamily="49" charset="-122"/>
              <a:ea typeface="黑体" pitchFamily="49" charset="-122"/>
            </a:endParaRPr>
          </a:p>
          <a:p>
            <a:pPr algn="just" eaLnBrk="1" hangingPunct="1">
              <a:lnSpc>
                <a:spcPct val="150000"/>
              </a:lnSpc>
              <a:defRPr/>
            </a:pPr>
            <a:endParaRPr lang="en-US" altLang="zh-CN" sz="2200" smtClean="0">
              <a:latin typeface="黑体" pitchFamily="49" charset="-122"/>
              <a:ea typeface="黑体" pitchFamily="49" charset="-122"/>
            </a:endParaRPr>
          </a:p>
          <a:p>
            <a:pPr algn="just" eaLnBrk="1" hangingPunct="1">
              <a:lnSpc>
                <a:spcPct val="150000"/>
              </a:lnSpc>
              <a:defRPr/>
            </a:pPr>
            <a:endParaRPr lang="en-US" altLang="zh-CN" sz="2200" smtClean="0">
              <a:latin typeface="黑体" pitchFamily="49" charset="-122"/>
              <a:ea typeface="黑体" pitchFamily="49" charset="-122"/>
            </a:endParaRPr>
          </a:p>
          <a:p>
            <a:pPr algn="just" eaLnBrk="1" hangingPunct="1">
              <a:lnSpc>
                <a:spcPct val="150000"/>
              </a:lnSpc>
              <a:defRPr/>
            </a:pPr>
            <a:endParaRPr lang="en-US" altLang="zh-CN" sz="2200" smtClean="0">
              <a:latin typeface="黑体" pitchFamily="49" charset="-122"/>
              <a:ea typeface="黑体" pitchFamily="49" charset="-122"/>
            </a:endParaRPr>
          </a:p>
          <a:p>
            <a:pPr algn="just" eaLnBrk="1" hangingPunct="1">
              <a:lnSpc>
                <a:spcPct val="150000"/>
              </a:lnSpc>
              <a:defRPr/>
            </a:pPr>
            <a:endParaRPr lang="en-US" altLang="zh-CN" sz="2200" smtClean="0">
              <a:latin typeface="黑体" pitchFamily="49" charset="-122"/>
              <a:ea typeface="黑体" pitchFamily="49" charset="-122"/>
            </a:endParaRPr>
          </a:p>
          <a:p>
            <a:pPr algn="just" eaLnBrk="1" hangingPunct="1">
              <a:lnSpc>
                <a:spcPct val="150000"/>
              </a:lnSpc>
              <a:defRPr/>
            </a:pPr>
            <a:endParaRPr lang="en-US" altLang="zh-CN" sz="2200" smtClean="0">
              <a:latin typeface="黑体" pitchFamily="49" charset="-122"/>
              <a:ea typeface="黑体" pitchFamily="49" charset="-122"/>
            </a:endParaRPr>
          </a:p>
          <a:p>
            <a:pPr algn="just" eaLnBrk="1" hangingPunct="1">
              <a:lnSpc>
                <a:spcPct val="150000"/>
              </a:lnSpc>
              <a:defRPr/>
            </a:pPr>
            <a:endParaRPr lang="en-US" altLang="zh-CN" sz="2200" smtClean="0">
              <a:latin typeface="黑体" pitchFamily="49" charset="-122"/>
              <a:ea typeface="黑体" pitchFamily="49" charset="-122"/>
            </a:endParaRPr>
          </a:p>
          <a:p>
            <a:pPr algn="just" eaLnBrk="1" hangingPunct="1">
              <a:lnSpc>
                <a:spcPct val="150000"/>
              </a:lnSpc>
              <a:defRPr/>
            </a:pPr>
            <a:endParaRPr lang="en-US" altLang="zh-CN" sz="2200" smtClean="0">
              <a:latin typeface="黑体" pitchFamily="49" charset="-122"/>
              <a:ea typeface="黑体" pitchFamily="49" charset="-122"/>
            </a:endParaRPr>
          </a:p>
        </p:txBody>
      </p:sp>
      <p:sp>
        <p:nvSpPr>
          <p:cNvPr id="4" name="文本占位符 3"/>
          <p:cNvSpPr>
            <a:spLocks noGrp="1"/>
          </p:cNvSpPr>
          <p:nvPr>
            <p:ph type="body" sz="quarter" idx="10"/>
          </p:nvPr>
        </p:nvSpPr>
        <p:spPr>
          <a:xfrm>
            <a:off x="395289" y="627063"/>
            <a:ext cx="6624637" cy="4032250"/>
          </a:xfrm>
          <a:prstGeom prst="rect">
            <a:avLst/>
          </a:prstGeom>
        </p:spPr>
        <p:txBody>
          <a:bodyPr/>
          <a:lstStyle>
            <a:lvl1pPr marL="0" indent="540000" algn="just" eaLnBrk="1" hangingPunct="1">
              <a:lnSpc>
                <a:spcPct val="150000"/>
              </a:lnSpc>
              <a:spcBef>
                <a:spcPts val="0"/>
              </a:spcBef>
              <a:buNone/>
              <a:defRPr sz="2200">
                <a:solidFill>
                  <a:srgbClr val="FDE9D9"/>
                </a:solidFill>
                <a:latin typeface="黑体" pitchFamily="2" charset="-122"/>
                <a:ea typeface="黑体" pitchFamily="2" charset="-122"/>
              </a:defRPr>
            </a:lvl1pPr>
            <a:lvl2pPr>
              <a:lnSpc>
                <a:spcPct val="150000"/>
              </a:lnSpc>
              <a:buNone/>
              <a:defRPr sz="2200">
                <a:solidFill>
                  <a:srgbClr val="FFCC99"/>
                </a:solidFill>
                <a:latin typeface="黑体" pitchFamily="2" charset="-122"/>
                <a:ea typeface="黑体" pitchFamily="2" charset="-122"/>
              </a:defRPr>
            </a:lvl2pPr>
            <a:lvl3pPr>
              <a:lnSpc>
                <a:spcPct val="150000"/>
              </a:lnSpc>
              <a:buNone/>
              <a:defRPr sz="2200">
                <a:solidFill>
                  <a:srgbClr val="FFCC99"/>
                </a:solidFill>
                <a:latin typeface="黑体" pitchFamily="2" charset="-122"/>
                <a:ea typeface="黑体" pitchFamily="2" charset="-122"/>
              </a:defRPr>
            </a:lvl3pPr>
            <a:lvl4pPr>
              <a:lnSpc>
                <a:spcPct val="150000"/>
              </a:lnSpc>
              <a:buNone/>
              <a:defRPr sz="2200">
                <a:solidFill>
                  <a:srgbClr val="FFCC99"/>
                </a:solidFill>
                <a:latin typeface="黑体" pitchFamily="2" charset="-122"/>
                <a:ea typeface="黑体" pitchFamily="2" charset="-122"/>
              </a:defRPr>
            </a:lvl4pPr>
            <a:lvl5pPr>
              <a:lnSpc>
                <a:spcPct val="150000"/>
              </a:lnSpc>
              <a:buNone/>
              <a:defRPr sz="2200">
                <a:solidFill>
                  <a:srgbClr val="FFCC99"/>
                </a:solidFill>
                <a:latin typeface="黑体" pitchFamily="2" charset="-122"/>
                <a:ea typeface="黑体" pitchFamily="2" charset="-122"/>
              </a:defRPr>
            </a:lvl5pPr>
          </a:lstStyle>
          <a:p>
            <a:pPr lvl="0"/>
            <a:r>
              <a:rPr lang="zh-CN" altLang="en-US" dirty="0" smtClean="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4714"/>
            <a:ext cx="2133600" cy="357187"/>
          </a:xfrm>
          <a:prstGeom prst="rect">
            <a:avLst/>
          </a:prstGeom>
        </p:spPr>
        <p:txBody>
          <a:bodyPr/>
          <a:lstStyle>
            <a:lvl1pPr>
              <a:defRPr>
                <a:ea typeface="华文中宋" pitchFamily="2" charset="-122"/>
              </a:defRPr>
            </a:lvl1pPr>
          </a:lstStyle>
          <a:p>
            <a:pPr>
              <a:defRPr/>
            </a:pPr>
            <a:endParaRPr lang="en-US" altLang="zh-CN"/>
          </a:p>
        </p:txBody>
      </p:sp>
      <p:sp>
        <p:nvSpPr>
          <p:cNvPr id="3" name="Rectangle 5"/>
          <p:cNvSpPr>
            <a:spLocks noGrp="1" noChangeArrowheads="1"/>
          </p:cNvSpPr>
          <p:nvPr>
            <p:ph type="ftr" sz="quarter" idx="11"/>
          </p:nvPr>
        </p:nvSpPr>
        <p:spPr>
          <a:xfrm>
            <a:off x="3124200" y="4684714"/>
            <a:ext cx="2895600" cy="357187"/>
          </a:xfrm>
          <a:prstGeom prst="rect">
            <a:avLst/>
          </a:prstGeom>
        </p:spPr>
        <p:txBody>
          <a:bodyPr/>
          <a:lstStyle>
            <a:lvl1pPr>
              <a:defRPr>
                <a:ea typeface="华文中宋" pitchFamily="2" charset="-122"/>
              </a:defRPr>
            </a:lvl1pPr>
          </a:lstStyle>
          <a:p>
            <a:pPr>
              <a:defRPr/>
            </a:pPr>
            <a:endParaRPr lang="en-US" altLang="zh-CN"/>
          </a:p>
        </p:txBody>
      </p:sp>
      <p:sp>
        <p:nvSpPr>
          <p:cNvPr id="4" name="Rectangle 6"/>
          <p:cNvSpPr>
            <a:spLocks noGrp="1" noChangeArrowheads="1"/>
          </p:cNvSpPr>
          <p:nvPr>
            <p:ph type="sldNum" sz="quarter" idx="12"/>
          </p:nvPr>
        </p:nvSpPr>
        <p:spPr>
          <a:xfrm>
            <a:off x="6553200" y="4684714"/>
            <a:ext cx="2133600" cy="357187"/>
          </a:xfrm>
          <a:prstGeom prst="rect">
            <a:avLst/>
          </a:prstGeom>
        </p:spPr>
        <p:txBody>
          <a:bodyPr/>
          <a:lstStyle>
            <a:lvl1pPr>
              <a:defRPr>
                <a:ea typeface="华文中宋" pitchFamily="2" charset="-122"/>
              </a:defRPr>
            </a:lvl1pPr>
          </a:lstStyle>
          <a:p>
            <a:pPr>
              <a:defRPr/>
            </a:pPr>
            <a:fld id="{068BFA71-D75A-4B87-AAAD-351C62BA81CA}"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3" cstate="print">
            <a:lum/>
          </a:blip>
          <a:srcRect/>
          <a:stretch>
            <a:fillRect/>
          </a:stretch>
        </a:blipFill>
        <a:effectLst/>
      </p:bgPr>
    </p:bg>
    <p:spTree>
      <p:nvGrpSpPr>
        <p:cNvPr id="1" name=""/>
        <p:cNvGrpSpPr/>
        <p:nvPr/>
      </p:nvGrpSpPr>
      <p:grpSpPr>
        <a:xfrm>
          <a:off x="0" y="0"/>
          <a:ext cx="0" cy="0"/>
          <a:chOff x="0" y="0"/>
          <a:chExt cx="0" cy="0"/>
        </a:xfrm>
      </p:grpSpPr>
      <p:pic>
        <p:nvPicPr>
          <p:cNvPr id="2" name="图片 1" descr="图片1.png"/>
          <p:cNvPicPr>
            <a:picLocks noChangeAspect="1"/>
          </p:cNvPicPr>
          <p:nvPr userDrawn="1"/>
        </p:nvPicPr>
        <p:blipFill>
          <a:blip r:embed="rId44" cstate="print"/>
          <a:srcRect t="92006" r="90550"/>
          <a:stretch>
            <a:fillRect/>
          </a:stretch>
        </p:blipFill>
        <p:spPr>
          <a:xfrm>
            <a:off x="35496" y="4732338"/>
            <a:ext cx="648072" cy="411162"/>
          </a:xfrm>
          <a:prstGeom prst="rect">
            <a:avLst/>
          </a:prstGeom>
        </p:spPr>
      </p:pic>
      <p:pic>
        <p:nvPicPr>
          <p:cNvPr id="1026" name="Picture 2"/>
          <p:cNvPicPr>
            <a:picLocks noChangeAspect="1" noChangeArrowheads="1"/>
          </p:cNvPicPr>
          <p:nvPr userDrawn="1"/>
        </p:nvPicPr>
        <p:blipFill>
          <a:blip r:embed="rId45" cstate="print"/>
          <a:srcRect l="82146" t="1378" r="3110" b="92582"/>
          <a:stretch>
            <a:fillRect/>
          </a:stretch>
        </p:blipFill>
        <p:spPr bwMode="auto">
          <a:xfrm>
            <a:off x="7080404" y="123478"/>
            <a:ext cx="1872333" cy="576064"/>
          </a:xfrm>
          <a:prstGeom prst="rect">
            <a:avLst/>
          </a:prstGeom>
          <a:noFill/>
          <a:ln w="9525">
            <a:noFill/>
            <a:miter lim="800000"/>
            <a:headEnd/>
            <a:tailEnd/>
          </a:ln>
        </p:spPr>
      </p:pic>
      <p:pic>
        <p:nvPicPr>
          <p:cNvPr id="3" name="图片 2" descr="会计_02.png"/>
          <p:cNvPicPr>
            <a:picLocks noChangeAspect="1"/>
          </p:cNvPicPr>
          <p:nvPr userDrawn="1"/>
        </p:nvPicPr>
        <p:blipFill>
          <a:blip r:embed="rId46" cstate="print"/>
          <a:stretch>
            <a:fillRect/>
          </a:stretch>
        </p:blipFill>
        <p:spPr>
          <a:xfrm>
            <a:off x="6876256" y="97029"/>
            <a:ext cx="1944216" cy="631441"/>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3"/>
          <p:cNvSpPr txBox="1">
            <a:spLocks/>
          </p:cNvSpPr>
          <p:nvPr/>
        </p:nvSpPr>
        <p:spPr>
          <a:xfrm>
            <a:off x="395539" y="2048644"/>
            <a:ext cx="8280151" cy="936104"/>
          </a:xfrm>
          <a:prstGeom prst="rect">
            <a:avLst/>
          </a:prstGeom>
        </p:spPr>
        <p:txBody>
          <a:bodyPr anchor="ctr"/>
          <a:lstStyle>
            <a:lvl1pPr algn="ctr">
              <a:lnSpc>
                <a:spcPct val="150000"/>
              </a:lnSpc>
              <a:buNone/>
              <a:defRPr sz="4000">
                <a:solidFill>
                  <a:srgbClr val="FFFF00"/>
                </a:solidFill>
                <a:latin typeface="黑体" pitchFamily="2" charset="-122"/>
                <a:ea typeface="黑体" pitchFamily="2" charset="-122"/>
              </a:defRPr>
            </a:lvl1pPr>
            <a:lvl2pPr>
              <a:lnSpc>
                <a:spcPct val="150000"/>
              </a:lnSpc>
              <a:buNone/>
              <a:defRPr sz="2200">
                <a:solidFill>
                  <a:srgbClr val="FFCC99"/>
                </a:solidFill>
                <a:latin typeface="黑体" pitchFamily="2" charset="-122"/>
                <a:ea typeface="黑体" pitchFamily="2" charset="-122"/>
              </a:defRPr>
            </a:lvl2pPr>
            <a:lvl3pPr>
              <a:lnSpc>
                <a:spcPct val="150000"/>
              </a:lnSpc>
              <a:buNone/>
              <a:defRPr sz="2200">
                <a:solidFill>
                  <a:srgbClr val="FFCC99"/>
                </a:solidFill>
                <a:latin typeface="黑体" pitchFamily="2" charset="-122"/>
                <a:ea typeface="黑体" pitchFamily="2" charset="-122"/>
              </a:defRPr>
            </a:lvl3pPr>
            <a:lvl4pPr>
              <a:lnSpc>
                <a:spcPct val="150000"/>
              </a:lnSpc>
              <a:buNone/>
              <a:defRPr sz="2200">
                <a:solidFill>
                  <a:srgbClr val="FFCC99"/>
                </a:solidFill>
                <a:latin typeface="黑体" pitchFamily="2" charset="-122"/>
                <a:ea typeface="黑体" pitchFamily="2" charset="-122"/>
              </a:defRPr>
            </a:lvl4pPr>
            <a:lvl5pPr>
              <a:lnSpc>
                <a:spcPct val="150000"/>
              </a:lnSpc>
              <a:buNone/>
              <a:defRPr sz="2200">
                <a:solidFill>
                  <a:srgbClr val="FFCC99"/>
                </a:solidFill>
                <a:latin typeface="黑体" pitchFamily="2" charset="-122"/>
                <a:ea typeface="黑体" pitchFamily="2" charset="-122"/>
              </a:defRPr>
            </a:lvl5pPr>
          </a:lstStyle>
          <a:p>
            <a:endParaRPr lang="zh-CN" altLang="zh-CN" sz="4400" dirty="0">
              <a:solidFill>
                <a:schemeClr val="bg1"/>
              </a:solidFill>
              <a:latin typeface="微软雅黑" pitchFamily="34" charset="-122"/>
              <a:ea typeface="微软雅黑" pitchFamily="34" charset="-122"/>
            </a:endParaRPr>
          </a:p>
        </p:txBody>
      </p:sp>
      <p:sp>
        <p:nvSpPr>
          <p:cNvPr id="3" name="矩形 2"/>
          <p:cNvSpPr/>
          <p:nvPr/>
        </p:nvSpPr>
        <p:spPr>
          <a:xfrm>
            <a:off x="1490049" y="2154997"/>
            <a:ext cx="6529353" cy="837152"/>
          </a:xfrm>
          <a:prstGeom prst="rect">
            <a:avLst/>
          </a:prstGeom>
        </p:spPr>
        <p:txBody>
          <a:bodyPr wrap="none">
            <a:spAutoFit/>
          </a:bodyPr>
          <a:lstStyle/>
          <a:p>
            <a:pPr indent="-342900">
              <a:lnSpc>
                <a:spcPct val="110000"/>
              </a:lnSpc>
              <a:spcBef>
                <a:spcPct val="20000"/>
              </a:spcBef>
            </a:pPr>
            <a:r>
              <a:rPr lang="zh-CN" altLang="en-US" sz="4400" b="1" dirty="0" smtClean="0">
                <a:solidFill>
                  <a:srgbClr val="FF0000"/>
                </a:solidFill>
                <a:latin typeface="华文行楷" pitchFamily="2" charset="-122"/>
                <a:ea typeface="华文行楷" pitchFamily="2" charset="-122"/>
                <a:sym typeface="华文行楷" pitchFamily="2" charset="-122"/>
              </a:rPr>
              <a:t> </a:t>
            </a:r>
            <a:r>
              <a:rPr lang="zh-CN" altLang="en-US" sz="4400" b="1" dirty="0" smtClean="0">
                <a:solidFill>
                  <a:schemeClr val="bg1"/>
                </a:solidFill>
                <a:latin typeface="微软雅黑" pitchFamily="34" charset="-122"/>
                <a:ea typeface="微软雅黑" pitchFamily="34" charset="-122"/>
                <a:sym typeface="华文行楷" pitchFamily="2" charset="-122"/>
              </a:rPr>
              <a:t>《中级经济法》模考点评</a:t>
            </a:r>
          </a:p>
        </p:txBody>
      </p:sp>
      <p:sp>
        <p:nvSpPr>
          <p:cNvPr id="4" name="矩形 3"/>
          <p:cNvSpPr/>
          <p:nvPr/>
        </p:nvSpPr>
        <p:spPr>
          <a:xfrm>
            <a:off x="3293274" y="3219822"/>
            <a:ext cx="2646878" cy="461665"/>
          </a:xfrm>
          <a:prstGeom prst="rect">
            <a:avLst/>
          </a:prstGeom>
        </p:spPr>
        <p:txBody>
          <a:bodyPr wrap="none">
            <a:spAutoFit/>
          </a:bodyPr>
          <a:lstStyle/>
          <a:p>
            <a:pPr algn="ctr"/>
            <a:r>
              <a:rPr lang="zh-CN" altLang="en-US" sz="2400" b="1" dirty="0" smtClean="0">
                <a:latin typeface="微软雅黑" pitchFamily="34" charset="-122"/>
                <a:ea typeface="微软雅黑" pitchFamily="34" charset="-122"/>
              </a:rPr>
              <a:t>主讲老师</a:t>
            </a:r>
            <a:r>
              <a:rPr lang="zh-CN" altLang="en-US"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sym typeface="华文行楷" pitchFamily="2" charset="-122"/>
              </a:rPr>
              <a:t>武劲松</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乙两公司签订一份货物买卖合同，并在合同中单独规定了仲裁条款，约定双方发生合同争议时提请X仲裁机关仲裁（假定该仲裁条款合法有效）。事后，甲公司发现在订立合同时对有关事项存在重大误解。下列说法中，正确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公司可以向X仲裁机构申请撤销合同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公司可以直接向人民法院申请撤销合同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公司不可以申请撤销合同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公司可以向人民法院申请解除合同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A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根据</a:t>
            </a:r>
            <a:r>
              <a:rPr lang="zh-CN" altLang="zh-CN" sz="2000" dirty="0" smtClean="0">
                <a:latin typeface="微软雅黑" pitchFamily="34" charset="-122"/>
                <a:ea typeface="微软雅黑" pitchFamily="34" charset="-122"/>
              </a:rPr>
              <a:t>规定，仲裁协议合法有效的，具有排除诉讼管辖权的作用，在当事人双方发生协议约定的争议时，任何一方只能申请仲裁，而不能向人民法院起诉。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根据</a:t>
            </a:r>
            <a:r>
              <a:rPr lang="zh-CN" altLang="en-US" sz="2000" dirty="0" smtClean="0">
                <a:latin typeface="微软雅黑" pitchFamily="34" charset="-122"/>
                <a:ea typeface="微软雅黑" pitchFamily="34" charset="-122"/>
              </a:rPr>
              <a:t>公司法律制度的规定，下列关于上市公司的说法不正确的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上市</a:t>
            </a:r>
            <a:r>
              <a:rPr lang="zh-CN" altLang="en-US" sz="2000" dirty="0" smtClean="0">
                <a:latin typeface="微软雅黑" pitchFamily="34" charset="-122"/>
                <a:ea typeface="微软雅黑" pitchFamily="34" charset="-122"/>
              </a:rPr>
              <a:t>公司1年内担保金额超过公司资产总额30％，应当由股东大会作出决议，并经出席会议的股东所持表决权的2/3以上通过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董事</a:t>
            </a:r>
            <a:r>
              <a:rPr lang="zh-CN" altLang="en-US" sz="2000" dirty="0" smtClean="0">
                <a:latin typeface="微软雅黑" pitchFamily="34" charset="-122"/>
                <a:ea typeface="微软雅黑" pitchFamily="34" charset="-122"/>
              </a:rPr>
              <a:t>与董事会会议决议事项所涉及的企业有关联关系的，不得对该项决议行使表决权，但是可以代理其他董事行使表决权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董事</a:t>
            </a:r>
            <a:r>
              <a:rPr lang="zh-CN" altLang="en-US" sz="2000" dirty="0" smtClean="0">
                <a:latin typeface="微软雅黑" pitchFamily="34" charset="-122"/>
                <a:ea typeface="微软雅黑" pitchFamily="34" charset="-122"/>
              </a:rPr>
              <a:t>与董事会会议决议事项所涉及的企业有关联关系的，出席董事会的无关联关系董事人数不足3人的，应将须表决的事项提交股东大会审议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独立</a:t>
            </a:r>
            <a:r>
              <a:rPr lang="zh-CN" altLang="en-US" sz="2000" dirty="0" smtClean="0">
                <a:latin typeface="微软雅黑" pitchFamily="34" charset="-122"/>
                <a:ea typeface="微软雅黑" pitchFamily="34" charset="-122"/>
              </a:rPr>
              <a:t>董事发表的独立意见应当作成记录，并经独立董事书面签字确认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B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上市</a:t>
            </a:r>
            <a:r>
              <a:rPr lang="zh-CN" altLang="zh-CN" sz="2000" dirty="0" smtClean="0">
                <a:latin typeface="微软雅黑" pitchFamily="34" charset="-122"/>
                <a:ea typeface="微软雅黑" pitchFamily="34" charset="-122"/>
              </a:rPr>
              <a:t>公司董事与董事会会议决议事项所涉及的企业有关联关系的，不得对该项决议行使表决权，也不得代理其他董事行使表决权。</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上市公司相较于普通的股份公司，增加：</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（1）股东大会特别决议事项。上市公司在一年内购买、出售重大资产或者担保金额超过公司资产总额30%的，应当由股东大会作出决议，并经出席会议的股东所持表决权的2/3以上通过。</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（2）设立独立董事和董事会秘书。</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（3）增设关联关系董事的表决权排除制度</a:t>
            </a:r>
            <a:r>
              <a:rPr lang="zh-CN" altLang="zh-CN" sz="2000" dirty="0" smtClean="0">
                <a:latin typeface="微软雅黑" pitchFamily="34" charset="-122"/>
                <a:ea typeface="微软雅黑" pitchFamily="34" charset="-122"/>
              </a:rPr>
              <a:t>。</a:t>
            </a:r>
            <a:endParaRPr lang="zh-CN"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根据</a:t>
            </a:r>
            <a:r>
              <a:rPr lang="zh-CN" altLang="en-US" sz="2000" dirty="0" smtClean="0">
                <a:latin typeface="微软雅黑" pitchFamily="34" charset="-122"/>
                <a:ea typeface="微软雅黑" pitchFamily="34" charset="-122"/>
              </a:rPr>
              <a:t>合伙企业法律制度的规定，下列关于有限合伙企业的表述中，正确的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国有</a:t>
            </a:r>
            <a:r>
              <a:rPr lang="zh-CN" altLang="en-US" sz="2000" dirty="0" smtClean="0">
                <a:latin typeface="微软雅黑" pitchFamily="34" charset="-122"/>
                <a:ea typeface="微软雅黑" pitchFamily="34" charset="-122"/>
              </a:rPr>
              <a:t>企业可以成为有限合伙企业的普通合伙人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有限</a:t>
            </a:r>
            <a:r>
              <a:rPr lang="zh-CN" altLang="en-US" sz="2000" dirty="0" smtClean="0">
                <a:latin typeface="微软雅黑" pitchFamily="34" charset="-122"/>
                <a:ea typeface="微软雅黑" pitchFamily="34" charset="-122"/>
              </a:rPr>
              <a:t>合伙人可以土地使用权、机器设备和劳务出资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自然人</a:t>
            </a:r>
            <a:r>
              <a:rPr lang="zh-CN" altLang="en-US" sz="2000" dirty="0" smtClean="0">
                <a:latin typeface="微软雅黑" pitchFamily="34" charset="-122"/>
                <a:ea typeface="微软雅黑" pitchFamily="34" charset="-122"/>
              </a:rPr>
              <a:t>作为有限合伙人，可以执行合伙事务，对外代表有限合伙企业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若</a:t>
            </a:r>
            <a:r>
              <a:rPr lang="zh-CN" altLang="en-US" sz="2000" dirty="0" smtClean="0">
                <a:latin typeface="微软雅黑" pitchFamily="34" charset="-122"/>
                <a:ea typeface="微软雅黑" pitchFamily="34" charset="-122"/>
              </a:rPr>
              <a:t>合伙协议无相反约定，有限合伙人可以经营与本有限合伙企业相竞争的</a:t>
            </a:r>
            <a:r>
              <a:rPr lang="zh-CN" altLang="en-US" sz="2000" dirty="0" smtClean="0">
                <a:latin typeface="微软雅黑" pitchFamily="34" charset="-122"/>
                <a:ea typeface="微软雅黑" pitchFamily="34" charset="-122"/>
              </a:rPr>
              <a:t>业务</a:t>
            </a: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D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根据</a:t>
            </a:r>
            <a:r>
              <a:rPr lang="zh-CN" altLang="zh-CN" sz="2000" dirty="0" smtClean="0">
                <a:latin typeface="微软雅黑" pitchFamily="34" charset="-122"/>
                <a:ea typeface="微软雅黑" pitchFamily="34" charset="-122"/>
              </a:rPr>
              <a:t>规定，国有独资公司、国有企业、上市公司以及公益性的事业单位、社会团体不得成为有限合伙企业的普通合伙人。所以选项A错误。有限合伙人不得以劳务出资，所以B不选。有限合伙人不得对外代表有限合伙企业，所以选项C错误</a:t>
            </a:r>
            <a:r>
              <a:rPr lang="zh-CN" altLang="zh-CN" sz="2000" dirty="0" smtClean="0">
                <a:latin typeface="微软雅黑" pitchFamily="34" charset="-122"/>
                <a:ea typeface="微软雅黑" pitchFamily="34" charset="-122"/>
              </a:rPr>
              <a:t>。</a:t>
            </a:r>
            <a:endParaRPr lang="zh-CN"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5.</a:t>
            </a:r>
            <a:r>
              <a:rPr lang="zh-CN" altLang="en-US" sz="2000" dirty="0" smtClean="0">
                <a:latin typeface="微软雅黑" pitchFamily="34" charset="-122"/>
                <a:ea typeface="微软雅黑" pitchFamily="34" charset="-122"/>
              </a:rPr>
              <a:t>如</a:t>
            </a:r>
            <a:r>
              <a:rPr lang="zh-CN" altLang="en-US" sz="2000" dirty="0" smtClean="0">
                <a:latin typeface="微软雅黑" pitchFamily="34" charset="-122"/>
                <a:ea typeface="微软雅黑" pitchFamily="34" charset="-122"/>
              </a:rPr>
              <a:t>因投保人故意或者重大过失未履行如实告知义务，下列情形中，保险人有权解除合同的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足以</a:t>
            </a:r>
            <a:r>
              <a:rPr lang="zh-CN" altLang="en-US" sz="2000" dirty="0" smtClean="0">
                <a:latin typeface="微软雅黑" pitchFamily="34" charset="-122"/>
                <a:ea typeface="微软雅黑" pitchFamily="34" charset="-122"/>
              </a:rPr>
              <a:t>影响保险人决定是否同意承保或者提高保险费率的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已经</a:t>
            </a:r>
            <a:r>
              <a:rPr lang="zh-CN" altLang="en-US" sz="2000" dirty="0" smtClean="0">
                <a:latin typeface="微软雅黑" pitchFamily="34" charset="-122"/>
                <a:ea typeface="微软雅黑" pitchFamily="34" charset="-122"/>
              </a:rPr>
              <a:t>发生重大责任事故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保险</a:t>
            </a:r>
            <a:r>
              <a:rPr lang="zh-CN" altLang="en-US" sz="2000" dirty="0" smtClean="0">
                <a:latin typeface="微软雅黑" pitchFamily="34" charset="-122"/>
                <a:ea typeface="微软雅黑" pitchFamily="34" charset="-122"/>
              </a:rPr>
              <a:t>标的不存在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保险</a:t>
            </a:r>
            <a:r>
              <a:rPr lang="zh-CN" altLang="en-US" sz="2000" dirty="0" smtClean="0">
                <a:latin typeface="微软雅黑" pitchFamily="34" charset="-122"/>
                <a:ea typeface="微软雅黑" pitchFamily="34" charset="-122"/>
              </a:rPr>
              <a:t>合同已经履行</a:t>
            </a:r>
            <a:r>
              <a:rPr lang="zh-CN" altLang="en-US" sz="2000" dirty="0" smtClean="0">
                <a:latin typeface="微软雅黑" pitchFamily="34" charset="-122"/>
                <a:ea typeface="微软雅黑" pitchFamily="34" charset="-122"/>
              </a:rPr>
              <a:t>两年后</a:t>
            </a: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A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投保人</a:t>
            </a:r>
            <a:r>
              <a:rPr lang="zh-CN" altLang="zh-CN" sz="2000" dirty="0" smtClean="0">
                <a:latin typeface="微软雅黑" pitchFamily="34" charset="-122"/>
                <a:ea typeface="微软雅黑" pitchFamily="34" charset="-122"/>
              </a:rPr>
              <a:t>故意或者因重大过失未履行如实告知义务，足以影响保险人决定是否同意承保或者提高保险费率的，保险人有权解除合同。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6.</a:t>
            </a:r>
            <a:r>
              <a:rPr lang="zh-CN" altLang="en-US" sz="2000" dirty="0" smtClean="0">
                <a:latin typeface="微软雅黑" pitchFamily="34" charset="-122"/>
                <a:ea typeface="微软雅黑" pitchFamily="34" charset="-122"/>
              </a:rPr>
              <a:t>下列</a:t>
            </a:r>
            <a:r>
              <a:rPr lang="zh-CN" altLang="en-US" sz="2000" dirty="0" smtClean="0">
                <a:latin typeface="微软雅黑" pitchFamily="34" charset="-122"/>
                <a:ea typeface="微软雅黑" pitchFamily="34" charset="-122"/>
              </a:rPr>
              <a:t>关于公司债券发行的表述中，不符合证券法律制度规定的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累计</a:t>
            </a:r>
            <a:r>
              <a:rPr lang="zh-CN" altLang="en-US" sz="2000" dirty="0" smtClean="0">
                <a:latin typeface="微软雅黑" pitchFamily="34" charset="-122"/>
                <a:ea typeface="微软雅黑" pitchFamily="34" charset="-122"/>
              </a:rPr>
              <a:t>债券余额不超过公司注册资本的40%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债券</a:t>
            </a:r>
            <a:r>
              <a:rPr lang="zh-CN" altLang="en-US" sz="2000" dirty="0" smtClean="0">
                <a:latin typeface="微软雅黑" pitchFamily="34" charset="-122"/>
                <a:ea typeface="微软雅黑" pitchFamily="34" charset="-122"/>
              </a:rPr>
              <a:t>的利率不得超过国务院限定的利率水平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仅</a:t>
            </a:r>
            <a:r>
              <a:rPr lang="zh-CN" altLang="en-US" sz="2000" dirty="0" smtClean="0">
                <a:latin typeface="微软雅黑" pitchFamily="34" charset="-122"/>
                <a:ea typeface="微软雅黑" pitchFamily="34" charset="-122"/>
              </a:rPr>
              <a:t>面向合格投资者公开发行的，中国证监会简化核准程序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公开</a:t>
            </a:r>
            <a:r>
              <a:rPr lang="zh-CN" altLang="en-US" sz="2000" dirty="0" smtClean="0">
                <a:latin typeface="微软雅黑" pitchFamily="34" charset="-122"/>
                <a:ea typeface="微软雅黑" pitchFamily="34" charset="-122"/>
              </a:rPr>
              <a:t>发行公司债券，募集资金应当用于核准的用途；非公开发行公司债券，募集资金应当用于约定的用途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A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根据</a:t>
            </a:r>
            <a:r>
              <a:rPr lang="zh-CN" altLang="zh-CN" sz="2000" dirty="0" smtClean="0">
                <a:latin typeface="微软雅黑" pitchFamily="34" charset="-122"/>
                <a:ea typeface="微软雅黑" pitchFamily="34" charset="-122"/>
              </a:rPr>
              <a:t>规定，累计债券余额不超过公司净资产的40%，选项A的说法错误。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主要内容</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一、模考意义</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二、模考成绩情况分析</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三、典型例题</a:t>
            </a:r>
            <a:r>
              <a:rPr lang="zh-CN" altLang="zh-CN" sz="2000" dirty="0" smtClean="0">
                <a:latin typeface="微软雅黑" pitchFamily="34" charset="-122"/>
                <a:ea typeface="微软雅黑" pitchFamily="34" charset="-122"/>
              </a:rPr>
              <a:t>分析</a:t>
            </a:r>
            <a:endParaRPr lang="zh-CN" altLang="zh-CN" sz="2000"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7.</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对乙声称：“我正在考虑卖掉家中祖传的一套家具，价值10万元。”乙立即向甲表示：“我愿意以10万元价值购买此套家具。”下列判断正确的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对乙的表示构成要约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乙</a:t>
            </a:r>
            <a:r>
              <a:rPr lang="zh-CN" altLang="en-US" sz="2000" dirty="0" smtClean="0">
                <a:latin typeface="微软雅黑" pitchFamily="34" charset="-122"/>
                <a:ea typeface="微软雅黑" pitchFamily="34" charset="-122"/>
              </a:rPr>
              <a:t>对甲的表示构成承诺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甲</a:t>
            </a:r>
            <a:r>
              <a:rPr lang="zh-CN" altLang="en-US" sz="2000" dirty="0" smtClean="0">
                <a:latin typeface="微软雅黑" pitchFamily="34" charset="-122"/>
                <a:ea typeface="微软雅黑" pitchFamily="34" charset="-122"/>
              </a:rPr>
              <a:t>对乙的表示构成承诺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乙</a:t>
            </a:r>
            <a:r>
              <a:rPr lang="zh-CN" altLang="en-US" sz="2000" dirty="0" smtClean="0">
                <a:latin typeface="微软雅黑" pitchFamily="34" charset="-122"/>
                <a:ea typeface="微软雅黑" pitchFamily="34" charset="-122"/>
              </a:rPr>
              <a:t>对甲的表示构成</a:t>
            </a:r>
            <a:r>
              <a:rPr lang="zh-CN" altLang="en-US" sz="2000" dirty="0" smtClean="0">
                <a:latin typeface="微软雅黑" pitchFamily="34" charset="-122"/>
                <a:ea typeface="微软雅黑" pitchFamily="34" charset="-122"/>
              </a:rPr>
              <a:t>要约</a:t>
            </a: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D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要约</a:t>
            </a:r>
            <a:r>
              <a:rPr lang="zh-CN" altLang="zh-CN" sz="2000" dirty="0" smtClean="0">
                <a:latin typeface="微软雅黑" pitchFamily="34" charset="-122"/>
                <a:ea typeface="微软雅黑" pitchFamily="34" charset="-122"/>
              </a:rPr>
              <a:t>是希望和他人订立合同的意思表示，该意思表示应当符合下列规定：（1）必须是要约人向相对人作出意思表示；（2）要约的内容必须具有足以使合同成立的主要条件；（3）表明经受要约人承诺，要约人即受该意思表示约束</a:t>
            </a:r>
            <a:r>
              <a:rPr lang="zh-CN" altLang="zh-CN" sz="2000" dirty="0" smtClean="0">
                <a:latin typeface="微软雅黑" pitchFamily="34" charset="-122"/>
                <a:ea typeface="微软雅黑" pitchFamily="34" charset="-122"/>
              </a:rPr>
              <a:t>。</a:t>
            </a:r>
            <a:endParaRPr lang="zh-CN"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8.</a:t>
            </a:r>
            <a:r>
              <a:rPr lang="zh-CN" altLang="en-US" sz="2000" dirty="0" smtClean="0">
                <a:latin typeface="微软雅黑" pitchFamily="34" charset="-122"/>
                <a:ea typeface="微软雅黑" pitchFamily="34" charset="-122"/>
              </a:rPr>
              <a:t>某</a:t>
            </a:r>
            <a:r>
              <a:rPr lang="zh-CN" altLang="en-US" sz="2000" dirty="0" smtClean="0">
                <a:latin typeface="微软雅黑" pitchFamily="34" charset="-122"/>
                <a:ea typeface="微软雅黑" pitchFamily="34" charset="-122"/>
              </a:rPr>
              <a:t>商场（一般纳税人）对甲产品采用买一送一方式进行销售，当月售出甲产品80套，共计含税金额9828元，同时赠送乙商品80套（每套含税价格17.55元），则该项业务应申报的销项税额</a:t>
            </a:r>
            <a:r>
              <a:rPr lang="zh-CN" altLang="en-US" sz="2000" dirty="0" smtClean="0">
                <a:latin typeface="微软雅黑" pitchFamily="34" charset="-122"/>
                <a:ea typeface="微软雅黑" pitchFamily="34" charset="-122"/>
              </a:rPr>
              <a:t>为（  ）元</a:t>
            </a:r>
            <a:r>
              <a:rPr lang="zh-CN" altLang="en-US" sz="2000" dirty="0" smtClean="0">
                <a:latin typeface="微软雅黑" pitchFamily="34" charset="-122"/>
                <a:ea typeface="微软雅黑" pitchFamily="34" charset="-122"/>
              </a:rPr>
              <a:t>。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1428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1632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1909</a:t>
            </a:r>
            <a:r>
              <a:rPr lang="zh-CN" altLang="en-US" sz="2000" dirty="0" smtClean="0">
                <a:latin typeface="微软雅黑" pitchFamily="34" charset="-122"/>
                <a:ea typeface="微软雅黑" pitchFamily="34" charset="-122"/>
              </a:rPr>
              <a:t>.44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1670</a:t>
            </a:r>
            <a:r>
              <a:rPr lang="zh-CN" alt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76</a:t>
            </a: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B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买</a:t>
            </a:r>
            <a:r>
              <a:rPr lang="zh-CN" altLang="zh-CN" sz="2000" dirty="0" smtClean="0">
                <a:latin typeface="微软雅黑" pitchFamily="34" charset="-122"/>
                <a:ea typeface="微软雅黑" pitchFamily="34" charset="-122"/>
              </a:rPr>
              <a:t>一赠一应作为销售两种商品计算增值税，应申报的销项税额＝（9828＋17.55×80）÷（1＋17%）×17%＝1632（元）。</a:t>
            </a: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【点评】</a:t>
            </a:r>
            <a:r>
              <a:rPr lang="zh-CN" altLang="zh-CN" sz="2000" dirty="0" smtClean="0">
                <a:latin typeface="微软雅黑" pitchFamily="34" charset="-122"/>
                <a:ea typeface="微软雅黑" pitchFamily="34" charset="-122"/>
              </a:rPr>
              <a:t>要注意区分买一赠一增值税与所得税的不同处理方式，增值税视同销售，赠品也需要计算增值税。所得税上不属于捐赠，应将总的销售金额按各项商品的公允价值的比例来分摊确认各项的销售收入。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9.</a:t>
            </a:r>
            <a:r>
              <a:rPr lang="zh-CN" altLang="en-US" sz="2000" dirty="0" smtClean="0">
                <a:latin typeface="微软雅黑" pitchFamily="34" charset="-122"/>
                <a:ea typeface="微软雅黑" pitchFamily="34" charset="-122"/>
              </a:rPr>
              <a:t>某</a:t>
            </a:r>
            <a:r>
              <a:rPr lang="zh-CN" altLang="en-US" sz="2000" dirty="0" smtClean="0">
                <a:latin typeface="微软雅黑" pitchFamily="34" charset="-122"/>
                <a:ea typeface="微软雅黑" pitchFamily="34" charset="-122"/>
              </a:rPr>
              <a:t>机器制造企业为居民纳税人，2016年计入成本、费用的实发工资总额为420万元，支出职工福利费75万元、职工教育经费10万元，拨缴职工工会经费8.4万元，该企业2016年计算应纳税所得额时准予在税前扣除的工资和三项经费合计</a:t>
            </a:r>
            <a:r>
              <a:rPr lang="zh-CN" altLang="en-US" sz="2000" dirty="0" smtClean="0">
                <a:latin typeface="微软雅黑" pitchFamily="34" charset="-122"/>
                <a:ea typeface="微软雅黑" pitchFamily="34" charset="-122"/>
              </a:rPr>
              <a:t>为（  ）万元</a:t>
            </a:r>
            <a:r>
              <a:rPr lang="zh-CN" altLang="en-US" sz="2000" dirty="0" smtClean="0">
                <a:latin typeface="微软雅黑" pitchFamily="34" charset="-122"/>
                <a:ea typeface="微软雅黑" pitchFamily="34" charset="-122"/>
              </a:rPr>
              <a:t>。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513</a:t>
            </a:r>
            <a:r>
              <a:rPr lang="zh-CN" altLang="en-US" sz="2000" dirty="0" smtClean="0">
                <a:latin typeface="微软雅黑" pitchFamily="34" charset="-122"/>
                <a:ea typeface="微软雅黑" pitchFamily="34" charset="-122"/>
              </a:rPr>
              <a:t>.4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503</a:t>
            </a:r>
            <a:r>
              <a:rPr lang="zh-CN" altLang="en-US" sz="2000" dirty="0" smtClean="0">
                <a:latin typeface="微软雅黑" pitchFamily="34" charset="-122"/>
                <a:ea typeface="微软雅黑" pitchFamily="34" charset="-122"/>
              </a:rPr>
              <a:t>.4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497</a:t>
            </a:r>
            <a:r>
              <a:rPr lang="zh-CN" altLang="en-US" sz="2000" dirty="0" smtClean="0">
                <a:latin typeface="微软雅黑" pitchFamily="34" charset="-122"/>
                <a:ea typeface="微软雅黑" pitchFamily="34" charset="-122"/>
              </a:rPr>
              <a:t>.7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497</a:t>
            </a:r>
            <a:r>
              <a:rPr lang="zh-CN" alt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2</a:t>
            </a: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D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企业</a:t>
            </a:r>
            <a:r>
              <a:rPr lang="zh-CN" altLang="zh-CN" sz="2000" dirty="0" smtClean="0">
                <a:latin typeface="微软雅黑" pitchFamily="34" charset="-122"/>
                <a:ea typeface="微软雅黑" pitchFamily="34" charset="-122"/>
              </a:rPr>
              <a:t>发生的合理的工资、薪金支出准予据实扣除。</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职工福利费扣除限额=420×14%=58.8万元，实际发生75万元，准予扣除58.8万元；</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职工教育经费扣除限额=420×2.5%=10.5万元，实际发生10万元，可以据实扣除；</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职工工会经费扣除限额=420×2%=8.4万元，实际发生8.4万元，可以据实扣除；</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税前准予扣除的工资和三项经费合计=420+58.8+10+8.4=497.2万</a:t>
            </a:r>
            <a:r>
              <a:rPr lang="zh-CN" altLang="zh-CN" sz="2000" dirty="0" smtClean="0">
                <a:latin typeface="微软雅黑" pitchFamily="34" charset="-122"/>
                <a:ea typeface="微软雅黑" pitchFamily="34" charset="-122"/>
              </a:rPr>
              <a:t>元</a:t>
            </a:r>
            <a:r>
              <a:rPr lang="zh-CN" altLang="en-US" sz="2000" dirty="0" smtClean="0">
                <a:latin typeface="微软雅黑" pitchFamily="34" charset="-122"/>
                <a:ea typeface="微软雅黑" pitchFamily="34" charset="-122"/>
              </a:rPr>
              <a:t>。</a:t>
            </a:r>
            <a:endParaRPr lang="zh-CN"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10.</a:t>
            </a:r>
            <a:r>
              <a:rPr lang="zh-CN" altLang="en-US" sz="2000" dirty="0" smtClean="0">
                <a:latin typeface="微软雅黑" pitchFamily="34" charset="-122"/>
                <a:ea typeface="微软雅黑" pitchFamily="34" charset="-122"/>
              </a:rPr>
              <a:t>下列</a:t>
            </a:r>
            <a:r>
              <a:rPr lang="zh-CN" altLang="en-US" sz="2000" dirty="0" smtClean="0">
                <a:latin typeface="微软雅黑" pitchFamily="34" charset="-122"/>
                <a:ea typeface="微软雅黑" pitchFamily="34" charset="-122"/>
              </a:rPr>
              <a:t>有关发明和实用新型的说法正确的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发明</a:t>
            </a:r>
            <a:r>
              <a:rPr lang="zh-CN" altLang="en-US" sz="2000" dirty="0" smtClean="0">
                <a:latin typeface="微软雅黑" pitchFamily="34" charset="-122"/>
                <a:ea typeface="微软雅黑" pitchFamily="34" charset="-122"/>
              </a:rPr>
              <a:t>既可以是产品，也可以是方法，而实用新型仅限于方法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发明</a:t>
            </a:r>
            <a:r>
              <a:rPr lang="zh-CN" altLang="en-US" sz="2000" dirty="0" smtClean="0">
                <a:latin typeface="微软雅黑" pitchFamily="34" charset="-122"/>
                <a:ea typeface="微软雅黑" pitchFamily="34" charset="-122"/>
              </a:rPr>
              <a:t>所要求的创造性并不高于实用新型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发明</a:t>
            </a:r>
            <a:r>
              <a:rPr lang="zh-CN" altLang="en-US" sz="2000" dirty="0" smtClean="0">
                <a:latin typeface="微软雅黑" pitchFamily="34" charset="-122"/>
                <a:ea typeface="微软雅黑" pitchFamily="34" charset="-122"/>
              </a:rPr>
              <a:t>专利申请和实用新型申请都仅进行形式审查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发明</a:t>
            </a:r>
            <a:r>
              <a:rPr lang="zh-CN" altLang="en-US" sz="2000" dirty="0" smtClean="0">
                <a:latin typeface="微软雅黑" pitchFamily="34" charset="-122"/>
                <a:ea typeface="微软雅黑" pitchFamily="34" charset="-122"/>
              </a:rPr>
              <a:t>专利权的保护期限为20年，而实用新型的保护期限为10年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D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发明</a:t>
            </a:r>
            <a:r>
              <a:rPr lang="zh-CN" altLang="zh-CN" sz="2000" dirty="0" smtClean="0">
                <a:latin typeface="微软雅黑" pitchFamily="34" charset="-122"/>
                <a:ea typeface="微软雅黑" pitchFamily="34" charset="-122"/>
              </a:rPr>
              <a:t>既可以是产品，也可以是方法，而实用新型仅限于产品，因此选项A不对；发明所要求的创造性要高于实用新型，因此选项B不对；发明专利申请不仅要进行形式审查，还要进行实质审查，因此选项C不对。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二、多项选择题</a:t>
            </a:r>
          </a:p>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根据</a:t>
            </a:r>
            <a:r>
              <a:rPr lang="zh-CN" altLang="en-US" sz="2000" dirty="0" smtClean="0">
                <a:latin typeface="微软雅黑" pitchFamily="34" charset="-122"/>
                <a:ea typeface="微软雅黑" pitchFamily="34" charset="-122"/>
              </a:rPr>
              <a:t>《民法总则》的规定，被代理人死亡后，有下列情形之一的，委托代理人实施的代理行为</a:t>
            </a:r>
            <a:r>
              <a:rPr lang="zh-CN" altLang="en-US" sz="2000" dirty="0" smtClean="0">
                <a:latin typeface="微软雅黑" pitchFamily="34" charset="-122"/>
                <a:ea typeface="微软雅黑" pitchFamily="34" charset="-122"/>
              </a:rPr>
              <a:t>仍有效（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代理</a:t>
            </a:r>
            <a:r>
              <a:rPr lang="zh-CN" altLang="en-US" sz="2000" dirty="0" smtClean="0">
                <a:latin typeface="微软雅黑" pitchFamily="34" charset="-122"/>
                <a:ea typeface="微软雅黑" pitchFamily="34" charset="-122"/>
              </a:rPr>
              <a:t>人不知道并且不应当知道被代理人死亡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被</a:t>
            </a:r>
            <a:r>
              <a:rPr lang="zh-CN" altLang="en-US" sz="2000" dirty="0" smtClean="0">
                <a:latin typeface="微软雅黑" pitchFamily="34" charset="-122"/>
                <a:ea typeface="微软雅黑" pitchFamily="34" charset="-122"/>
              </a:rPr>
              <a:t>代理人的继承人予以承认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授权</a:t>
            </a:r>
            <a:r>
              <a:rPr lang="zh-CN" altLang="en-US" sz="2000" dirty="0" smtClean="0">
                <a:latin typeface="微软雅黑" pitchFamily="34" charset="-122"/>
                <a:ea typeface="微软雅黑" pitchFamily="34" charset="-122"/>
              </a:rPr>
              <a:t>中明确代理权在代理事务完成时终止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被</a:t>
            </a:r>
            <a:r>
              <a:rPr lang="zh-CN" altLang="en-US" sz="2000" dirty="0" smtClean="0">
                <a:latin typeface="微软雅黑" pitchFamily="34" charset="-122"/>
                <a:ea typeface="微软雅黑" pitchFamily="34" charset="-122"/>
              </a:rPr>
              <a:t>代理人死亡前已经实施，为了被代理人的继承人的利益继续代理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ABCD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本题</a:t>
            </a:r>
            <a:r>
              <a:rPr lang="zh-CN" altLang="zh-CN" sz="2000" dirty="0" smtClean="0">
                <a:latin typeface="微软雅黑" pitchFamily="34" charset="-122"/>
                <a:ea typeface="微软雅黑" pitchFamily="34" charset="-122"/>
              </a:rPr>
              <a:t>选项全部正确。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en-US" sz="2000" dirty="0" smtClean="0">
                <a:solidFill>
                  <a:srgbClr val="FF0000"/>
                </a:solidFill>
                <a:latin typeface="微软雅黑" pitchFamily="34" charset="-122"/>
                <a:ea typeface="微软雅黑" pitchFamily="34" charset="-122"/>
              </a:rPr>
              <a:t>一、模考意义</a:t>
            </a:r>
          </a:p>
          <a:p>
            <a:pPr marL="0" indent="540000" algn="l" eaLnBrk="1" hangingPunct="1">
              <a:lnSpc>
                <a:spcPct val="150000"/>
              </a:lnSpc>
              <a:spcBef>
                <a:spcPts val="0"/>
              </a:spcBef>
              <a:buFont typeface="Arial" pitchFamily="34" charset="0"/>
              <a:buNone/>
            </a:pPr>
            <a:r>
              <a:rPr lang="en-US" altLang="zh-CN" sz="2000" dirty="0" smtClean="0">
                <a:solidFill>
                  <a:srgbClr val="FF0000"/>
                </a:solidFill>
                <a:latin typeface="微软雅黑" pitchFamily="34" charset="-122"/>
                <a:ea typeface="微软雅黑" pitchFamily="34" charset="-122"/>
              </a:rPr>
              <a:t>1.</a:t>
            </a:r>
            <a:r>
              <a:rPr lang="zh-CN" altLang="en-US" sz="2000" dirty="0" smtClean="0">
                <a:solidFill>
                  <a:srgbClr val="FF0000"/>
                </a:solidFill>
                <a:latin typeface="微软雅黑" pitchFamily="34" charset="-122"/>
                <a:ea typeface="微软雅黑" pitchFamily="34" charset="-122"/>
              </a:rPr>
              <a:t>全面</a:t>
            </a:r>
            <a:r>
              <a:rPr lang="zh-CN" altLang="en-US" sz="2000" dirty="0" smtClean="0">
                <a:solidFill>
                  <a:srgbClr val="FF0000"/>
                </a:solidFill>
                <a:latin typeface="微软雅黑" pitchFamily="34" charset="-122"/>
                <a:ea typeface="微软雅黑" pitchFamily="34" charset="-122"/>
              </a:rPr>
              <a:t>检测前期备考情况，客观诊断备考中出现的问题</a:t>
            </a:r>
          </a:p>
          <a:p>
            <a:pPr marL="0" indent="540000" algn="l" eaLnBrk="1" hangingPunct="1">
              <a:lnSpc>
                <a:spcPct val="150000"/>
              </a:lnSpc>
              <a:spcBef>
                <a:spcPts val="0"/>
              </a:spcBef>
              <a:buFont typeface="Arial" pitchFamily="34" charset="0"/>
              <a:buNone/>
            </a:pPr>
            <a:r>
              <a:rPr lang="en-US" altLang="zh-CN" sz="2000" dirty="0" err="1" smtClean="0">
                <a:latin typeface="微软雅黑" pitchFamily="34" charset="-122"/>
                <a:ea typeface="微软雅黑" pitchFamily="34" charset="-122"/>
              </a:rPr>
              <a:t>考得好，是对自己的肯定，要更加自信</a:t>
            </a:r>
            <a:r>
              <a:rPr lang="en-US" altLang="zh-CN" sz="2000" dirty="0" smtClean="0">
                <a:latin typeface="微软雅黑" pitchFamily="34" charset="-122"/>
                <a:ea typeface="微软雅黑" pitchFamily="34" charset="-122"/>
              </a:rPr>
              <a:t>；</a:t>
            </a:r>
          </a:p>
          <a:p>
            <a:pPr marL="0" indent="540000" algn="l" eaLnBrk="1" hangingPunct="1">
              <a:lnSpc>
                <a:spcPct val="150000"/>
              </a:lnSpc>
              <a:spcBef>
                <a:spcPts val="0"/>
              </a:spcBef>
              <a:buFont typeface="Arial" pitchFamily="34" charset="0"/>
              <a:buNone/>
            </a:pPr>
            <a:r>
              <a:rPr lang="en-US" altLang="zh-CN" sz="2000" dirty="0" err="1" smtClean="0">
                <a:latin typeface="微软雅黑" pitchFamily="34" charset="-122"/>
                <a:ea typeface="微软雅黑" pitchFamily="34" charset="-122"/>
              </a:rPr>
              <a:t>考得不好，能够暴露出一些问题，则更有价值，因为幸好这些问题是现在暴露出来，所以有足够的时间去完善、解决</a:t>
            </a:r>
            <a:endParaRPr lang="en-US" altLang="zh-CN"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en-US" altLang="zh-CN" sz="2000" dirty="0" smtClean="0">
                <a:solidFill>
                  <a:srgbClr val="FF0000"/>
                </a:solidFill>
                <a:latin typeface="微软雅黑" pitchFamily="34" charset="-122"/>
                <a:ea typeface="微软雅黑" pitchFamily="34" charset="-122"/>
              </a:rPr>
              <a:t>2.</a:t>
            </a:r>
            <a:r>
              <a:rPr lang="zh-CN" altLang="en-US" sz="2000" dirty="0" smtClean="0">
                <a:solidFill>
                  <a:srgbClr val="FF0000"/>
                </a:solidFill>
                <a:latin typeface="微软雅黑" pitchFamily="34" charset="-122"/>
                <a:ea typeface="微软雅黑" pitchFamily="34" charset="-122"/>
              </a:rPr>
              <a:t>认真</a:t>
            </a:r>
            <a:r>
              <a:rPr lang="zh-CN" altLang="en-US" sz="2000" dirty="0" smtClean="0">
                <a:solidFill>
                  <a:srgbClr val="FF0000"/>
                </a:solidFill>
                <a:latin typeface="微软雅黑" pitchFamily="34" charset="-122"/>
                <a:ea typeface="微软雅黑" pitchFamily="34" charset="-122"/>
              </a:rPr>
              <a:t>对模拟考分析总结，能明确最近的备考方向</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备考的策略是否得当，低级失误有哪些，没有掌握到位的知识点和技巧、复习遗漏的内容等</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下列</a:t>
            </a:r>
            <a:r>
              <a:rPr lang="zh-CN" altLang="en-US" sz="2000" dirty="0" smtClean="0">
                <a:latin typeface="微软雅黑" pitchFamily="34" charset="-122"/>
                <a:ea typeface="微软雅黑" pitchFamily="34" charset="-122"/>
              </a:rPr>
              <a:t>各项中免征增值税的</a:t>
            </a:r>
            <a:r>
              <a:rPr lang="zh-CN" altLang="en-US" sz="2000" dirty="0" smtClean="0">
                <a:latin typeface="微软雅黑" pitchFamily="34" charset="-122"/>
                <a:ea typeface="微软雅黑" pitchFamily="34" charset="-122"/>
              </a:rPr>
              <a:t>有（  ）。 </a:t>
            </a:r>
            <a:endParaRPr lang="zh-CN" altLang="en-US" sz="2000" dirty="0" smtClean="0">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个人</a:t>
            </a:r>
            <a:r>
              <a:rPr lang="zh-CN" altLang="en-US" sz="2000" dirty="0" smtClean="0">
                <a:latin typeface="微软雅黑" pitchFamily="34" charset="-122"/>
                <a:ea typeface="微软雅黑" pitchFamily="34" charset="-122"/>
              </a:rPr>
              <a:t>（自然人）销售自己使用过的物品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直接</a:t>
            </a:r>
            <a:r>
              <a:rPr lang="zh-CN" altLang="en-US" sz="2000" dirty="0" smtClean="0">
                <a:latin typeface="微软雅黑" pitchFamily="34" charset="-122"/>
                <a:ea typeface="微软雅黑" pitchFamily="34" charset="-122"/>
              </a:rPr>
              <a:t>用于科学研究、科学试验和教学的进口仪器、设备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外国</a:t>
            </a:r>
            <a:r>
              <a:rPr lang="zh-CN" altLang="en-US" sz="2000" dirty="0" smtClean="0">
                <a:latin typeface="微软雅黑" pitchFamily="34" charset="-122"/>
                <a:ea typeface="微软雅黑" pitchFamily="34" charset="-122"/>
              </a:rPr>
              <a:t>政府、国际组织无偿援助的进口物资和设备　　 </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残疾人</a:t>
            </a:r>
            <a:r>
              <a:rPr lang="zh-CN" altLang="en-US" sz="2000" dirty="0" smtClean="0">
                <a:latin typeface="微软雅黑" pitchFamily="34" charset="-122"/>
                <a:ea typeface="微软雅黑" pitchFamily="34" charset="-122"/>
              </a:rPr>
              <a:t>组织直接进口供残疾人专用的物品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ABCD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其他</a:t>
            </a:r>
            <a:r>
              <a:rPr lang="zh-CN" altLang="zh-CN" sz="2000" dirty="0" smtClean="0">
                <a:latin typeface="微软雅黑" pitchFamily="34" charset="-122"/>
                <a:ea typeface="微软雅黑" pitchFamily="34" charset="-122"/>
              </a:rPr>
              <a:t>个人销售自己使用过的物品免征增值税。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三、简答题</a:t>
            </a:r>
          </a:p>
          <a:p>
            <a:pPr marL="0" indent="540000" algn="l" eaLnBrk="1" hangingPunct="1">
              <a:lnSpc>
                <a:spcPct val="150000"/>
              </a:lnSpc>
              <a:spcBef>
                <a:spcPts val="0"/>
              </a:spcBef>
              <a:buFont typeface="Arial" pitchFamily="34" charset="0"/>
              <a:buNone/>
            </a:pPr>
            <a:r>
              <a:rPr lang="en-US" altLang="zh-CN" sz="2000" dirty="0" smtClean="0">
                <a:latin typeface="微软雅黑" pitchFamily="34" charset="-122"/>
                <a:ea typeface="微软雅黑" pitchFamily="34" charset="-122"/>
              </a:rPr>
              <a:t>甲股份有限公司（以下简称甲公司）于2015年1月1日设立。</a:t>
            </a:r>
            <a:r>
              <a:rPr lang="en-US" altLang="zh-CN" sz="2000" dirty="0" err="1" smtClean="0">
                <a:latin typeface="微软雅黑" pitchFamily="34" charset="-122"/>
                <a:ea typeface="微软雅黑" pitchFamily="34" charset="-122"/>
              </a:rPr>
              <a:t>王某、李某、周某为发起人</a:t>
            </a:r>
            <a:r>
              <a:rPr lang="en-US" altLang="zh-CN" sz="2000" dirty="0" smtClean="0">
                <a:latin typeface="微软雅黑" pitchFamily="34" charset="-122"/>
                <a:ea typeface="微软雅黑" pitchFamily="34" charset="-122"/>
              </a:rPr>
              <a:t>。公司董事会由10名董事组成，其中王某任董事长，李某任副董事长。</a:t>
            </a:r>
          </a:p>
          <a:p>
            <a:pPr marL="0" indent="540000" algn="l" eaLnBrk="1" hangingPunct="1">
              <a:lnSpc>
                <a:spcPct val="150000"/>
              </a:lnSpc>
              <a:spcBef>
                <a:spcPts val="0"/>
              </a:spcBef>
              <a:buFont typeface="Arial" pitchFamily="34" charset="0"/>
              <a:buNone/>
            </a:pPr>
            <a:r>
              <a:rPr lang="en-US" altLang="zh-CN" sz="2000" dirty="0" err="1" smtClean="0">
                <a:latin typeface="微软雅黑" pitchFamily="34" charset="-122"/>
                <a:ea typeface="微软雅黑" pitchFamily="34" charset="-122"/>
              </a:rPr>
              <a:t>公司准备</a:t>
            </a:r>
            <a:r>
              <a:rPr lang="zh-CN" altLang="en-US" sz="2000" dirty="0" smtClean="0">
                <a:latin typeface="微软雅黑" pitchFamily="34" charset="-122"/>
                <a:ea typeface="微软雅黑" pitchFamily="34" charset="-122"/>
              </a:rPr>
              <a:t>于</a:t>
            </a:r>
            <a:r>
              <a:rPr lang="en-US" altLang="zh-CN" sz="2000" dirty="0" smtClean="0">
                <a:latin typeface="微软雅黑" pitchFamily="34" charset="-122"/>
                <a:ea typeface="微软雅黑" pitchFamily="34" charset="-122"/>
              </a:rPr>
              <a:t>2015年12月15日召开股东大会，按照规定通知各股东。股东赵某持股4%，收到召开股东大会的通知后，认为公司有良好的发展前景，于是向董事会提交增加注册资本，扩大公司经营规模的临时提案，董事会以赵某持股比例低于5%，</a:t>
            </a:r>
            <a:r>
              <a:rPr lang="en-US" altLang="zh-CN" sz="2000" dirty="0" err="1" smtClean="0">
                <a:latin typeface="微软雅黑" pitchFamily="34" charset="-122"/>
                <a:ea typeface="微软雅黑" pitchFamily="34" charset="-122"/>
              </a:rPr>
              <a:t>无权提出临时提案为由拒绝接收赵某的提案</a:t>
            </a:r>
            <a:r>
              <a:rPr lang="en-US" altLang="zh-CN" sz="2000" dirty="0" smtClean="0">
                <a:latin typeface="微软雅黑" pitchFamily="34" charset="-122"/>
                <a:ea typeface="微软雅黑" pitchFamily="34" charset="-122"/>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股东大会顺利召开，出席会议的股东合计持股56%。会议讨论了赵某提出的增资事项，其中投赞成票的股东合计持股30%，剩余股东投反对票。会议通过了增加注册资本以及其他事项，将各项决定作成会议记录，出席会议的董事在会议记录上签字。</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根据上述资料，结合公司法律相关制度的规定，回答下列问题： </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（1）董事会拒绝股东赵某的做法是否合理？请简要说明理由。 </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（2）股东大会通过增加注册资本事项是否合理，请简要说明理由。 </a:t>
            </a:r>
          </a:p>
          <a:p>
            <a:pPr marL="0" indent="540000" algn="l" eaLnBrk="1" hangingPunct="1">
              <a:lnSpc>
                <a:spcPct val="150000"/>
              </a:lnSpc>
              <a:spcBef>
                <a:spcPts val="0"/>
              </a:spcBef>
              <a:buFont typeface="Arial" pitchFamily="34" charset="0"/>
              <a:buNone/>
            </a:pPr>
            <a:endParaRPr lang="zh-CN"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（1）董事会拒绝股东赵某的做法不合理。根据规定，单独或者合计持有公司3%以上股份的股东，可以在股东大会召开10日前提出临时提案并书面提交董事会。本题中赵某持股4%有权提出临时提案。 </a:t>
            </a:r>
          </a:p>
          <a:p>
            <a:pPr marL="0" indent="540000" algn="l" eaLnBrk="1" hangingPunct="1">
              <a:lnSpc>
                <a:spcPct val="150000"/>
              </a:lnSpc>
              <a:spcBef>
                <a:spcPts val="0"/>
              </a:spcBef>
              <a:buFont typeface="Arial" pitchFamily="34" charset="0"/>
              <a:buNone/>
            </a:pPr>
            <a:r>
              <a:rPr lang="zh-CN" altLang="zh-CN" sz="2000" dirty="0" smtClean="0">
                <a:latin typeface="微软雅黑" pitchFamily="34" charset="-122"/>
                <a:ea typeface="微软雅黑" pitchFamily="34" charset="-122"/>
              </a:rPr>
              <a:t>（2）会议通过增加注册资本事项不合理。根据规定，增加公司注册资本属于特别决议，需要由出席会议所持表决权2/3以上的股东同意。本题中出席会议的股东持股56%，同意的股东持股30%，未达到2/3以上，不能通过。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756024" y="1365234"/>
            <a:ext cx="3387744" cy="1015663"/>
          </a:xfrm>
          <a:prstGeom prst="rect">
            <a:avLst/>
          </a:prstGeom>
          <a:noFill/>
          <a:ln w="25400" algn="ctr">
            <a:noFill/>
            <a:miter lim="800000"/>
            <a:headEnd/>
            <a:tailEnd/>
          </a:ln>
        </p:spPr>
        <p:txBody>
          <a:bodyPr wrap="square">
            <a:spAutoFit/>
          </a:bodyPr>
          <a:lstStyle/>
          <a:p>
            <a:pPr>
              <a:spcBef>
                <a:spcPct val="50000"/>
              </a:spcBef>
            </a:pPr>
            <a:r>
              <a:rPr lang="zh-CN" altLang="en-US" sz="6000" dirty="0">
                <a:solidFill>
                  <a:schemeClr val="tx1"/>
                </a:solidFill>
                <a:latin typeface="华文行楷" pitchFamily="2" charset="-122"/>
                <a:ea typeface="华文行楷" pitchFamily="2" charset="-122"/>
              </a:rPr>
              <a:t>谢谢大家！</a:t>
            </a:r>
          </a:p>
        </p:txBody>
      </p:sp>
      <p:pic>
        <p:nvPicPr>
          <p:cNvPr id="9" name="Picture 11" descr="png-0235"/>
          <p:cNvPicPr>
            <a:picLocks noChangeAspect="1" noChangeArrowheads="1"/>
          </p:cNvPicPr>
          <p:nvPr/>
        </p:nvPicPr>
        <p:blipFill>
          <a:blip r:embed="rId2" cstate="print"/>
          <a:srcRect/>
          <a:stretch>
            <a:fillRect/>
          </a:stretch>
        </p:blipFill>
        <p:spPr bwMode="auto">
          <a:xfrm>
            <a:off x="2946399" y="2436804"/>
            <a:ext cx="1219200" cy="1219200"/>
          </a:xfrm>
          <a:prstGeom prst="rect">
            <a:avLst/>
          </a:prstGeom>
          <a:noFill/>
          <a:ln w="9525">
            <a:noFill/>
            <a:miter lim="800000"/>
            <a:headEnd/>
            <a:tailEnd/>
          </a:ln>
        </p:spPr>
      </p:pic>
      <p:grpSp>
        <p:nvGrpSpPr>
          <p:cNvPr id="10" name="Group 10"/>
          <p:cNvGrpSpPr>
            <a:grpSpLocks/>
          </p:cNvGrpSpPr>
          <p:nvPr/>
        </p:nvGrpSpPr>
        <p:grpSpPr bwMode="auto">
          <a:xfrm>
            <a:off x="1789112" y="1357304"/>
            <a:ext cx="1951037" cy="1944687"/>
            <a:chOff x="612" y="1076"/>
            <a:chExt cx="1229" cy="1225"/>
          </a:xfrm>
        </p:grpSpPr>
        <p:pic>
          <p:nvPicPr>
            <p:cNvPr id="11" name="Picture 8" descr="png-0646"/>
            <p:cNvPicPr>
              <a:picLocks noChangeAspect="1" noChangeArrowheads="1"/>
            </p:cNvPicPr>
            <p:nvPr/>
          </p:nvPicPr>
          <p:blipFill>
            <a:blip r:embed="rId3" cstate="print"/>
            <a:srcRect/>
            <a:stretch>
              <a:fillRect/>
            </a:stretch>
          </p:blipFill>
          <p:spPr bwMode="auto">
            <a:xfrm>
              <a:off x="612" y="1076"/>
              <a:ext cx="1225" cy="1225"/>
            </a:xfrm>
            <a:prstGeom prst="rect">
              <a:avLst/>
            </a:prstGeom>
            <a:noFill/>
            <a:ln w="9525">
              <a:noFill/>
              <a:miter lim="800000"/>
              <a:headEnd/>
              <a:tailEnd/>
            </a:ln>
          </p:spPr>
        </p:pic>
        <p:sp>
          <p:nvSpPr>
            <p:cNvPr id="12" name="Text Box 9"/>
            <p:cNvSpPr txBox="1">
              <a:spLocks noChangeArrowheads="1"/>
            </p:cNvSpPr>
            <p:nvPr/>
          </p:nvSpPr>
          <p:spPr bwMode="auto">
            <a:xfrm rot="1238740">
              <a:off x="888" y="1538"/>
              <a:ext cx="953" cy="233"/>
            </a:xfrm>
            <a:prstGeom prst="rect">
              <a:avLst/>
            </a:prstGeom>
            <a:noFill/>
            <a:ln w="25400" algn="ctr">
              <a:noFill/>
              <a:miter lim="800000"/>
              <a:headEnd/>
              <a:tailEnd/>
            </a:ln>
          </p:spPr>
          <p:txBody>
            <a:bodyPr>
              <a:spAutoFit/>
            </a:bodyPr>
            <a:lstStyle/>
            <a:p>
              <a:pPr>
                <a:spcBef>
                  <a:spcPct val="50000"/>
                </a:spcBef>
              </a:pPr>
              <a:r>
                <a:rPr lang="en-US" altLang="zh-CN">
                  <a:solidFill>
                    <a:schemeClr val="tx1"/>
                  </a:solidFill>
                  <a:latin typeface="Benguiat Bk BT"/>
                  <a:ea typeface="Kozuka Gothic Pro B" pitchFamily="34" charset="-128"/>
                </a:rPr>
                <a:t>The end!</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en-US" altLang="zh-CN" sz="2000" dirty="0" smtClean="0">
                <a:solidFill>
                  <a:srgbClr val="FF0000"/>
                </a:solidFill>
                <a:latin typeface="微软雅黑" pitchFamily="34" charset="-122"/>
                <a:ea typeface="微软雅黑" pitchFamily="34" charset="-122"/>
              </a:rPr>
              <a:t>3.</a:t>
            </a:r>
            <a:r>
              <a:rPr lang="zh-CN" altLang="en-US" sz="2000" dirty="0" smtClean="0">
                <a:solidFill>
                  <a:srgbClr val="FF0000"/>
                </a:solidFill>
                <a:latin typeface="微软雅黑" pitchFamily="34" charset="-122"/>
                <a:ea typeface="微软雅黑" pitchFamily="34" charset="-122"/>
              </a:rPr>
              <a:t>高质量</a:t>
            </a:r>
            <a:r>
              <a:rPr lang="zh-CN" altLang="en-US" sz="2000" dirty="0" smtClean="0">
                <a:solidFill>
                  <a:srgbClr val="FF0000"/>
                </a:solidFill>
                <a:latin typeface="微软雅黑" pitchFamily="34" charset="-122"/>
                <a:ea typeface="微软雅黑" pitchFamily="34" charset="-122"/>
              </a:rPr>
              <a:t>模考能有效提高应试技巧</a:t>
            </a:r>
          </a:p>
          <a:p>
            <a:pPr marL="0" indent="540000" algn="l" eaLnBrk="1" hangingPunct="1">
              <a:lnSpc>
                <a:spcPct val="150000"/>
              </a:lnSpc>
              <a:spcBef>
                <a:spcPts val="0"/>
              </a:spcBef>
              <a:buFont typeface="Arial" pitchFamily="34" charset="0"/>
              <a:buNone/>
            </a:pPr>
            <a:r>
              <a:rPr lang="zh-CN" altLang="en-US" sz="2000" dirty="0" smtClean="0">
                <a:solidFill>
                  <a:srgbClr val="FF0000"/>
                </a:solidFill>
                <a:latin typeface="微软雅黑" pitchFamily="34" charset="-122"/>
                <a:ea typeface="微软雅黑" pitchFamily="34" charset="-122"/>
              </a:rPr>
              <a:t>（</a:t>
            </a:r>
            <a:r>
              <a:rPr lang="en-US" altLang="zh-CN" sz="2000" dirty="0" smtClean="0">
                <a:solidFill>
                  <a:srgbClr val="FF0000"/>
                </a:solidFill>
                <a:latin typeface="微软雅黑" pitchFamily="34" charset="-122"/>
                <a:ea typeface="微软雅黑" pitchFamily="34" charset="-122"/>
              </a:rPr>
              <a:t>1</a:t>
            </a:r>
            <a:r>
              <a:rPr lang="zh-CN" altLang="en-US" sz="2000" dirty="0" smtClean="0">
                <a:solidFill>
                  <a:srgbClr val="FF0000"/>
                </a:solidFill>
                <a:latin typeface="微软雅黑" pitchFamily="34" charset="-122"/>
                <a:ea typeface="微软雅黑" pitchFamily="34" charset="-122"/>
              </a:rPr>
              <a:t>）合理安排答卷时间</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经济法考试时间为2个小时，题量较大，不必纠结于某一个知识点，遇到不会的题目先跳过，把会做的都做完，再回头去琢磨跳过的题目。</a:t>
            </a:r>
          </a:p>
          <a:p>
            <a:pPr marL="0" indent="540000" algn="l" eaLnBrk="1" hangingPunct="1">
              <a:lnSpc>
                <a:spcPct val="150000"/>
              </a:lnSpc>
              <a:spcBef>
                <a:spcPts val="0"/>
              </a:spcBef>
              <a:buFont typeface="Arial" pitchFamily="34" charset="0"/>
              <a:buNone/>
            </a:pPr>
            <a:r>
              <a:rPr lang="zh-CN" altLang="en-US" sz="2000" dirty="0" smtClean="0">
                <a:solidFill>
                  <a:srgbClr val="FF0000"/>
                </a:solidFill>
                <a:latin typeface="微软雅黑" pitchFamily="34" charset="-122"/>
                <a:ea typeface="微软雅黑" pitchFamily="34" charset="-122"/>
              </a:rPr>
              <a:t>（</a:t>
            </a:r>
            <a:r>
              <a:rPr lang="en-US" altLang="zh-CN" sz="2000" dirty="0" smtClean="0">
                <a:solidFill>
                  <a:srgbClr val="FF0000"/>
                </a:solidFill>
                <a:latin typeface="微软雅黑" pitchFamily="34" charset="-122"/>
                <a:ea typeface="微软雅黑" pitchFamily="34" charset="-122"/>
              </a:rPr>
              <a:t>2</a:t>
            </a:r>
            <a:r>
              <a:rPr lang="zh-CN" altLang="en-US" sz="2000" dirty="0" smtClean="0">
                <a:solidFill>
                  <a:srgbClr val="FF0000"/>
                </a:solidFill>
                <a:latin typeface="微软雅黑" pitchFamily="34" charset="-122"/>
                <a:ea typeface="微软雅黑" pitchFamily="34" charset="-122"/>
              </a:rPr>
              <a:t>）掌握各类题型答题技巧</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单选题（相对较为容易，应当在较短的时间内作出解答）</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多选题（可以采用“排除法”，将不正确的备选答案排除）</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判断题（应慎重作答，对似是而非又没有十分把握的宁可放弃</a:t>
            </a:r>
            <a:r>
              <a:rPr lang="zh-CN" altLang="en-US" sz="2000" dirty="0" smtClean="0">
                <a:latin typeface="微软雅黑" pitchFamily="34" charset="-122"/>
                <a:ea typeface="微软雅黑" pitchFamily="34" charset="-122"/>
              </a:rPr>
              <a:t>）</a:t>
            </a: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简答题或综合题：</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①掌握三段答题法</a:t>
            </a:r>
          </a:p>
          <a:p>
            <a:pPr marL="0" indent="540000" algn="l" eaLnBrk="1" hangingPunct="1">
              <a:lnSpc>
                <a:spcPct val="150000"/>
              </a:lnSpc>
              <a:spcBef>
                <a:spcPts val="0"/>
              </a:spcBef>
              <a:buFont typeface="Arial" pitchFamily="34" charset="0"/>
              <a:buNone/>
            </a:pPr>
            <a:r>
              <a:rPr lang="zh-CN" altLang="en-US" sz="2000" dirty="0" smtClean="0">
                <a:solidFill>
                  <a:srgbClr val="FF0000"/>
                </a:solidFill>
                <a:latin typeface="微软雅黑" pitchFamily="34" charset="-122"/>
                <a:ea typeface="微软雅黑" pitchFamily="34" charset="-122"/>
              </a:rPr>
              <a:t>表明观点</a:t>
            </a:r>
            <a:r>
              <a:rPr lang="zh-CN" altLang="en-US" sz="2000" dirty="0" smtClean="0">
                <a:latin typeface="微软雅黑" pitchFamily="34" charset="-122"/>
                <a:ea typeface="微软雅黑" pitchFamily="34" charset="-122"/>
              </a:rPr>
              <a:t>：符合或不符合法律规定，正确或不正确，观点必须明确。</a:t>
            </a:r>
            <a:r>
              <a:rPr lang="zh-CN" altLang="en-US" sz="2000" dirty="0" smtClean="0">
                <a:solidFill>
                  <a:srgbClr val="FF0000"/>
                </a:solidFill>
                <a:latin typeface="微软雅黑" pitchFamily="34" charset="-122"/>
                <a:ea typeface="微软雅黑" pitchFamily="34" charset="-122"/>
              </a:rPr>
              <a:t>引述法条</a:t>
            </a:r>
            <a:r>
              <a:rPr lang="zh-CN" altLang="en-US" sz="2000" dirty="0" smtClean="0">
                <a:latin typeface="微软雅黑" pitchFamily="34" charset="-122"/>
                <a:ea typeface="微软雅黑" pitchFamily="34" charset="-122"/>
              </a:rPr>
              <a:t>：“根据规定……”无需按法条原文表述，只要答出关键词就能得分，即使完全不记得法条，用自己的话把自己判断的原因表达出来。</a:t>
            </a:r>
            <a:r>
              <a:rPr lang="zh-CN" altLang="en-US" sz="2000" dirty="0" smtClean="0">
                <a:solidFill>
                  <a:srgbClr val="FF0000"/>
                </a:solidFill>
                <a:latin typeface="微软雅黑" pitchFamily="34" charset="-122"/>
                <a:ea typeface="微软雅黑" pitchFamily="34" charset="-122"/>
              </a:rPr>
              <a:t>具体分析</a:t>
            </a:r>
            <a:r>
              <a:rPr lang="zh-CN" altLang="en-US" sz="2000" dirty="0" smtClean="0">
                <a:latin typeface="微软雅黑" pitchFamily="34" charset="-122"/>
                <a:ea typeface="微软雅黑" pitchFamily="34" charset="-122"/>
              </a:rPr>
              <a:t>：“本题中……”结合案例事件、人物等简略描述重申观点。</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②税法类，审清题目直接根据相关公式计算</a:t>
            </a:r>
          </a:p>
          <a:p>
            <a:pPr marL="0" indent="540000" algn="l" eaLnBrk="1" hangingPunct="1">
              <a:lnSpc>
                <a:spcPct val="150000"/>
              </a:lnSpc>
              <a:spcBef>
                <a:spcPts val="0"/>
              </a:spcBef>
              <a:buFont typeface="Arial" pitchFamily="34" charset="0"/>
              <a:buNone/>
            </a:pP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a:t>
            </a:r>
            <a:r>
              <a:rPr lang="en-US" altLang="zh-CN" sz="2000" dirty="0" smtClean="0">
                <a:solidFill>
                  <a:srgbClr val="FF0000"/>
                </a:solidFill>
                <a:latin typeface="微软雅黑" pitchFamily="34" charset="-122"/>
                <a:ea typeface="微软雅黑" pitchFamily="34" charset="-122"/>
              </a:rPr>
              <a:t>3</a:t>
            </a:r>
            <a:r>
              <a:rPr lang="zh-CN" altLang="en-US" sz="2000" dirty="0" smtClean="0">
                <a:solidFill>
                  <a:srgbClr val="FF0000"/>
                </a:solidFill>
                <a:latin typeface="微软雅黑" pitchFamily="34" charset="-122"/>
                <a:ea typeface="微软雅黑" pitchFamily="34" charset="-122"/>
              </a:rPr>
              <a:t>）提前适应机考形式</a:t>
            </a:r>
          </a:p>
          <a:p>
            <a:pPr marL="0" indent="540000" algn="l" eaLnBrk="1" hangingPunct="1">
              <a:lnSpc>
                <a:spcPct val="150000"/>
              </a:lnSpc>
              <a:spcBef>
                <a:spcPts val="0"/>
              </a:spcBef>
              <a:buFont typeface="Arial" pitchFamily="34" charset="0"/>
              <a:buNone/>
            </a:pPr>
            <a:r>
              <a:rPr lang="zh-CN" altLang="en-US" sz="2000" dirty="0" smtClean="0">
                <a:latin typeface="微软雅黑" pitchFamily="34" charset="-122"/>
                <a:ea typeface="微软雅黑" pitchFamily="34" charset="-122"/>
              </a:rPr>
              <a:t>要想熟练应对机考，就要提前适应在电脑上做题，要从视觉上熟悉这种看题、做题的方法，考生可以结合中华会计网校的机考模拟系统在考前进行模拟训练，熟练机考操作流程，为考试增加信心。</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二、模考成绩情况分析</a:t>
            </a:r>
          </a:p>
          <a:p>
            <a:pPr marL="0" indent="540000" algn="l" eaLnBrk="1" hangingPunct="1">
              <a:lnSpc>
                <a:spcPct val="150000"/>
              </a:lnSpc>
              <a:spcBef>
                <a:spcPts val="0"/>
              </a:spcBef>
              <a:buFont typeface="Arial" pitchFamily="34" charset="0"/>
              <a:buNone/>
            </a:pPr>
            <a:endParaRPr lang="zh-CN" altLang="zh-CN" sz="2000" dirty="0" smtClean="0">
              <a:latin typeface="微软雅黑" pitchFamily="34" charset="-122"/>
              <a:ea typeface="微软雅黑" pitchFamily="34" charset="-122"/>
            </a:endParaRPr>
          </a:p>
        </p:txBody>
      </p:sp>
      <p:pic>
        <p:nvPicPr>
          <p:cNvPr id="7171" name="图片 1"/>
          <p:cNvPicPr>
            <a:picLocks noChangeAspect="1" noChangeArrowheads="1"/>
          </p:cNvPicPr>
          <p:nvPr/>
        </p:nvPicPr>
        <p:blipFill>
          <a:blip r:embed="rId2" cstate="print"/>
          <a:srcRect/>
          <a:stretch>
            <a:fillRect/>
          </a:stretch>
        </p:blipFill>
        <p:spPr bwMode="auto">
          <a:xfrm>
            <a:off x="660400" y="1254919"/>
            <a:ext cx="7856538" cy="1872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4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三、典型例题分析</a:t>
            </a:r>
          </a:p>
          <a:p>
            <a:pPr marL="0" indent="540000" algn="l" eaLnBrk="1" hangingPunct="1">
              <a:lnSpc>
                <a:spcPct val="140000"/>
              </a:lnSpc>
              <a:spcBef>
                <a:spcPts val="0"/>
              </a:spcBef>
              <a:buFont typeface="Arial" pitchFamily="34" charset="0"/>
              <a:buNone/>
            </a:pPr>
            <a:r>
              <a:rPr lang="zh-CN" altLang="en-US" sz="2000" dirty="0" smtClean="0">
                <a:latin typeface="微软雅黑" pitchFamily="34" charset="-122"/>
                <a:ea typeface="微软雅黑" pitchFamily="34" charset="-122"/>
              </a:rPr>
              <a:t>（一）单项选择题</a:t>
            </a:r>
          </a:p>
          <a:p>
            <a:pPr marL="0" indent="540000" algn="l" eaLnBrk="1" hangingPunct="1">
              <a:lnSpc>
                <a:spcPct val="140000"/>
              </a:lnSpc>
              <a:spcBef>
                <a:spcPts val="0"/>
              </a:spcBef>
              <a:buFont typeface="Arial" pitchFamily="34" charset="0"/>
              <a:buNone/>
            </a:pP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下列</a:t>
            </a:r>
            <a:r>
              <a:rPr lang="zh-CN" altLang="en-US" sz="2000" dirty="0" smtClean="0">
                <a:latin typeface="微软雅黑" pitchFamily="34" charset="-122"/>
                <a:ea typeface="微软雅黑" pitchFamily="34" charset="-122"/>
              </a:rPr>
              <a:t>关于地域管辖的表述中，符合民事诉讼法律制度规定的</a:t>
            </a:r>
            <a:r>
              <a:rPr lang="zh-CN" altLang="en-US" sz="2000" dirty="0" smtClean="0">
                <a:latin typeface="微软雅黑" pitchFamily="34" charset="-122"/>
                <a:ea typeface="微软雅黑" pitchFamily="34" charset="-122"/>
              </a:rPr>
              <a:t>是（  ）。 </a:t>
            </a:r>
            <a:endParaRPr lang="zh-CN" altLang="en-US" sz="2000" dirty="0" smtClean="0">
              <a:latin typeface="微软雅黑" pitchFamily="34" charset="-122"/>
              <a:ea typeface="微软雅黑" pitchFamily="34" charset="-122"/>
            </a:endParaRPr>
          </a:p>
          <a:p>
            <a:pPr marL="0" indent="540000" algn="l" eaLnBrk="1" hangingPunct="1">
              <a:lnSpc>
                <a:spcPct val="140000"/>
              </a:lnSpc>
              <a:spcBef>
                <a:spcPts val="0"/>
              </a:spcBef>
              <a:buFont typeface="Arial" pitchFamily="34" charset="0"/>
              <a:buNone/>
            </a:pPr>
            <a:r>
              <a:rPr lang="zh-CN" altLang="en-US" sz="2000" dirty="0" smtClean="0">
                <a:latin typeface="微软雅黑" pitchFamily="34" charset="-122"/>
                <a:ea typeface="微软雅黑" pitchFamily="34" charset="-122"/>
              </a:rPr>
              <a:t>A</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对</a:t>
            </a:r>
            <a:r>
              <a:rPr lang="zh-CN" altLang="en-US" sz="2000" dirty="0" smtClean="0">
                <a:latin typeface="微软雅黑" pitchFamily="34" charset="-122"/>
                <a:ea typeface="微软雅黑" pitchFamily="34" charset="-122"/>
              </a:rPr>
              <a:t>没有办事机构的个人合伙、合伙型联营体提起的诉讼，由原告住所地人民法院管辖 </a:t>
            </a:r>
          </a:p>
          <a:p>
            <a:pPr marL="0" indent="540000" algn="l" eaLnBrk="1" hangingPunct="1">
              <a:lnSpc>
                <a:spcPct val="140000"/>
              </a:lnSpc>
              <a:spcBef>
                <a:spcPts val="0"/>
              </a:spcBef>
              <a:buFont typeface="Arial" pitchFamily="34" charset="0"/>
              <a:buNone/>
            </a:pPr>
            <a:r>
              <a:rPr lang="zh-CN" altLang="en-US" sz="2000" dirty="0" smtClean="0">
                <a:latin typeface="微软雅黑" pitchFamily="34" charset="-122"/>
                <a:ea typeface="微软雅黑" pitchFamily="34" charset="-122"/>
              </a:rPr>
              <a:t>B</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因</a:t>
            </a:r>
            <a:r>
              <a:rPr lang="zh-CN" altLang="en-US" sz="2000" dirty="0" smtClean="0">
                <a:latin typeface="微软雅黑" pitchFamily="34" charset="-122"/>
                <a:ea typeface="微软雅黑" pitchFamily="34" charset="-122"/>
              </a:rPr>
              <a:t>公路事故请求损害赔偿提起的诉讼，可由事故发生地人民法院管辖 </a:t>
            </a:r>
          </a:p>
          <a:p>
            <a:pPr marL="0" indent="540000" algn="l" eaLnBrk="1" hangingPunct="1">
              <a:lnSpc>
                <a:spcPct val="140000"/>
              </a:lnSpc>
              <a:spcBef>
                <a:spcPts val="0"/>
              </a:spcBef>
              <a:buFont typeface="Arial" pitchFamily="34" charset="0"/>
              <a:buNone/>
            </a:pPr>
            <a:r>
              <a:rPr lang="zh-CN" altLang="en-US" sz="2000" dirty="0" smtClean="0">
                <a:latin typeface="微软雅黑" pitchFamily="34" charset="-122"/>
                <a:ea typeface="微软雅黑" pitchFamily="34" charset="-122"/>
              </a:rPr>
              <a:t>C</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因</a:t>
            </a:r>
            <a:r>
              <a:rPr lang="zh-CN" altLang="en-US" sz="2000" dirty="0" smtClean="0">
                <a:latin typeface="微软雅黑" pitchFamily="34" charset="-122"/>
                <a:ea typeface="微软雅黑" pitchFamily="34" charset="-122"/>
              </a:rPr>
              <a:t>保险合同纠纷提起的诉讼，当事人对管辖法院未约定的，可由合同履行地人民法院管辖 </a:t>
            </a:r>
          </a:p>
          <a:p>
            <a:pPr marL="0" indent="540000" algn="l" eaLnBrk="1" hangingPunct="1">
              <a:lnSpc>
                <a:spcPct val="140000"/>
              </a:lnSpc>
              <a:spcBef>
                <a:spcPts val="0"/>
              </a:spcBef>
              <a:buFont typeface="Arial" pitchFamily="34" charset="0"/>
              <a:buNone/>
            </a:pPr>
            <a:r>
              <a:rPr lang="zh-CN" altLang="en-US" sz="2000" dirty="0" smtClean="0">
                <a:latin typeface="微软雅黑" pitchFamily="34" charset="-122"/>
                <a:ea typeface="微软雅黑" pitchFamily="34" charset="-122"/>
              </a:rPr>
              <a:t>D</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因</a:t>
            </a:r>
            <a:r>
              <a:rPr lang="zh-CN" altLang="en-US" sz="2000" dirty="0" smtClean="0">
                <a:latin typeface="微软雅黑" pitchFamily="34" charset="-122"/>
                <a:ea typeface="微软雅黑" pitchFamily="34" charset="-122"/>
              </a:rPr>
              <a:t>票据纠纷提起的诉讼，当事人对管辖法院未约定的，可由出票地人民法院管辖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占位符 1"/>
          <p:cNvSpPr>
            <a:spLocks noGrp="1" noChangeArrowheads="1"/>
          </p:cNvSpPr>
          <p:nvPr>
            <p:ph type="body" sz="quarter" idx="10"/>
          </p:nvPr>
        </p:nvSpPr>
        <p:spPr bwMode="auto">
          <a:prstGeom prst="rect">
            <a:avLst/>
          </a:prstGeom>
          <a:noFill/>
          <a:ln>
            <a:miter lim="800000"/>
            <a:headEnd/>
            <a:tailEnd/>
          </a:ln>
        </p:spPr>
        <p:txBody>
          <a:bodyPr/>
          <a:lstStyle/>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【正确答案</a:t>
            </a:r>
            <a:r>
              <a:rPr lang="en-US" altLang="zh-CN" sz="2000" dirty="0" smtClean="0">
                <a:solidFill>
                  <a:srgbClr val="FF0000"/>
                </a:solidFill>
                <a:latin typeface="微软雅黑" pitchFamily="34" charset="-122"/>
                <a:ea typeface="微软雅黑" pitchFamily="34" charset="-122"/>
              </a:rPr>
              <a:t>】</a:t>
            </a:r>
            <a:r>
              <a:rPr lang="zh-CN" altLang="zh-CN" sz="2000" dirty="0" smtClean="0">
                <a:solidFill>
                  <a:srgbClr val="FF0000"/>
                </a:solidFill>
                <a:latin typeface="微软雅黑" pitchFamily="34" charset="-122"/>
                <a:ea typeface="微软雅黑" pitchFamily="34" charset="-122"/>
              </a:rPr>
              <a:t>B </a:t>
            </a:r>
            <a:endParaRPr lang="zh-CN" altLang="zh-CN" sz="2000" dirty="0" smtClean="0">
              <a:solidFill>
                <a:srgbClr val="FF0000"/>
              </a:solidFill>
              <a:latin typeface="微软雅黑" pitchFamily="34" charset="-122"/>
              <a:ea typeface="微软雅黑" pitchFamily="34" charset="-122"/>
            </a:endParaRPr>
          </a:p>
          <a:p>
            <a:pPr marL="0" indent="540000" algn="l" eaLnBrk="1" hangingPunct="1">
              <a:lnSpc>
                <a:spcPct val="150000"/>
              </a:lnSpc>
              <a:spcBef>
                <a:spcPts val="0"/>
              </a:spcBef>
              <a:buFont typeface="Arial" pitchFamily="34" charset="0"/>
              <a:buNone/>
            </a:pPr>
            <a:r>
              <a:rPr lang="zh-CN" altLang="zh-CN" sz="2000" dirty="0" smtClean="0">
                <a:solidFill>
                  <a:srgbClr val="FF0000"/>
                </a:solidFill>
                <a:latin typeface="微软雅黑" pitchFamily="34" charset="-122"/>
                <a:ea typeface="微软雅黑" pitchFamily="34" charset="-122"/>
              </a:rPr>
              <a:t>【答案解析</a:t>
            </a:r>
            <a:r>
              <a:rPr lang="en-US" altLang="zh-CN" sz="2000" dirty="0" smtClean="0">
                <a:solidFill>
                  <a:srgbClr val="FF0000"/>
                </a:solidFill>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对</a:t>
            </a:r>
            <a:r>
              <a:rPr lang="zh-CN" altLang="zh-CN" sz="2000" dirty="0" smtClean="0">
                <a:latin typeface="微软雅黑" pitchFamily="34" charset="-122"/>
                <a:ea typeface="微软雅黑" pitchFamily="34" charset="-122"/>
              </a:rPr>
              <a:t>没有办事机构的个人合伙、合伙型联营体提起的诉讼，由被告注册登记地人民法院管辖。选项A不正确。因铁路、公路、水上和航空事故请求损害赔偿提起的诉讼，由事故发生地或车辆、船舶最先到达地、航空器最先降落地或被告住所地人民法院管辖，选项B正确。因保险合同纠纷提起的诉讼，由被告住所地或保险标的物所在地人民法院管辖，选项C不正确。因票据纠纷提起的诉讼，由票据支付地或被告住所地人民法院管辖，选项D不正确</a:t>
            </a:r>
            <a:r>
              <a:rPr lang="zh-CN" altLang="zh-CN" sz="2000" dirty="0" smtClean="0">
                <a:latin typeface="微软雅黑" pitchFamily="34" charset="-122"/>
                <a:ea typeface="微软雅黑" pitchFamily="34" charset="-122"/>
              </a:rPr>
              <a:t>。</a:t>
            </a:r>
            <a:endParaRPr lang="zh-CN" altLang="zh-CN"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2521</Words>
  <Application>Microsoft Office PowerPoint</Application>
  <PresentationFormat>全屏显示(16:9)</PresentationFormat>
  <Paragraphs>134</Paragraphs>
  <Slides>35</Slides>
  <Notes>0</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尤霏霏</dc:creator>
  <cp:lastModifiedBy>dell</cp:lastModifiedBy>
  <cp:revision>30</cp:revision>
  <dcterms:created xsi:type="dcterms:W3CDTF">2015-05-28T10:03:37Z</dcterms:created>
  <dcterms:modified xsi:type="dcterms:W3CDTF">2018-08-16T03:59:45Z</dcterms:modified>
</cp:coreProperties>
</file>