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256" r:id="rId3"/>
    <p:sldId id="309" r:id="rId4"/>
    <p:sldId id="310" r:id="rId5"/>
    <p:sldId id="311" r:id="rId6"/>
    <p:sldId id="314" r:id="rId7"/>
    <p:sldId id="400" r:id="rId8"/>
    <p:sldId id="315" r:id="rId9"/>
    <p:sldId id="317" r:id="rId10"/>
    <p:sldId id="402" r:id="rId11"/>
    <p:sldId id="318" r:id="rId12"/>
    <p:sldId id="319" r:id="rId13"/>
    <p:sldId id="320" r:id="rId14"/>
    <p:sldId id="403" r:id="rId15"/>
    <p:sldId id="404" r:id="rId16"/>
    <p:sldId id="321" r:id="rId17"/>
    <p:sldId id="405" r:id="rId18"/>
    <p:sldId id="406" r:id="rId19"/>
    <p:sldId id="322" r:id="rId20"/>
    <p:sldId id="323" r:id="rId21"/>
    <p:sldId id="324" r:id="rId22"/>
    <p:sldId id="325" r:id="rId23"/>
    <p:sldId id="326" r:id="rId24"/>
    <p:sldId id="327" r:id="rId25"/>
    <p:sldId id="329" r:id="rId26"/>
    <p:sldId id="336" r:id="rId27"/>
    <p:sldId id="415" r:id="rId28"/>
    <p:sldId id="338" r:id="rId29"/>
    <p:sldId id="418" r:id="rId30"/>
    <p:sldId id="419" r:id="rId31"/>
    <p:sldId id="420" r:id="rId32"/>
    <p:sldId id="421" r:id="rId33"/>
    <p:sldId id="341" r:id="rId34"/>
    <p:sldId id="349" r:id="rId35"/>
    <p:sldId id="432" r:id="rId36"/>
    <p:sldId id="350" r:id="rId37"/>
    <p:sldId id="433" r:id="rId38"/>
    <p:sldId id="351" r:id="rId39"/>
    <p:sldId id="434" r:id="rId40"/>
    <p:sldId id="352" r:id="rId41"/>
    <p:sldId id="358" r:id="rId42"/>
    <p:sldId id="359" r:id="rId43"/>
    <p:sldId id="360" r:id="rId44"/>
    <p:sldId id="361" r:id="rId45"/>
    <p:sldId id="444" r:id="rId46"/>
    <p:sldId id="362" r:id="rId47"/>
    <p:sldId id="445" r:id="rId48"/>
    <p:sldId id="363" r:id="rId49"/>
    <p:sldId id="446" r:id="rId50"/>
    <p:sldId id="447" r:id="rId51"/>
    <p:sldId id="449" r:id="rId52"/>
    <p:sldId id="364" r:id="rId53"/>
    <p:sldId id="448" r:id="rId54"/>
    <p:sldId id="365" r:id="rId55"/>
    <p:sldId id="450" r:id="rId56"/>
    <p:sldId id="366" r:id="rId57"/>
    <p:sldId id="377" r:id="rId58"/>
    <p:sldId id="454" r:id="rId59"/>
    <p:sldId id="463" r:id="rId60"/>
    <p:sldId id="464" r:id="rId61"/>
    <p:sldId id="465" r:id="rId62"/>
    <p:sldId id="378" r:id="rId63"/>
    <p:sldId id="379" r:id="rId64"/>
    <p:sldId id="380" r:id="rId65"/>
    <p:sldId id="467" r:id="rId66"/>
    <p:sldId id="468" r:id="rId67"/>
    <p:sldId id="469" r:id="rId68"/>
    <p:sldId id="470" r:id="rId69"/>
    <p:sldId id="471" r:id="rId70"/>
    <p:sldId id="472" r:id="rId71"/>
    <p:sldId id="473" r:id="rId72"/>
    <p:sldId id="474" r:id="rId73"/>
    <p:sldId id="466" r:id="rId74"/>
    <p:sldId id="381" r:id="rId75"/>
    <p:sldId id="389" r:id="rId76"/>
    <p:sldId id="459" r:id="rId77"/>
    <p:sldId id="390" r:id="rId78"/>
    <p:sldId id="460" r:id="rId79"/>
    <p:sldId id="391" r:id="rId80"/>
    <p:sldId id="392" r:id="rId81"/>
    <p:sldId id="461" r:id="rId82"/>
    <p:sldId id="393" r:id="rId83"/>
    <p:sldId id="394" r:id="rId84"/>
    <p:sldId id="462" r:id="rId85"/>
    <p:sldId id="395" r:id="rId86"/>
    <p:sldId id="269" r:id="rId8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ADB7"/>
    <a:srgbClr val="95B3D7"/>
    <a:srgbClr val="F5A44E"/>
    <a:srgbClr val="A1B972"/>
    <a:srgbClr val="A3E271"/>
    <a:srgbClr val="F4D522"/>
    <a:srgbClr val="08B8C3"/>
    <a:srgbClr val="FEE100"/>
    <a:srgbClr val="D99694"/>
    <a:srgbClr val="4F8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90" d="100"/>
          <a:sy n="90" d="100"/>
        </p:scale>
        <p:origin x="-816" y="-30"/>
      </p:cViewPr>
      <p:guideLst>
        <p:guide orient="horz" pos="350"/>
        <p:guide orient="horz" pos="2890"/>
        <p:guide orient="horz" pos="395"/>
        <p:guide pos="249"/>
        <p:guide pos="5511"/>
      </p:guideLst>
    </p:cSldViewPr>
  </p:slideViewPr>
  <p:notesTextViewPr>
    <p:cViewPr>
      <p:scale>
        <a:sx n="100" d="100"/>
        <a:sy n="100" d="100"/>
      </p:scale>
      <p:origin x="0" y="0"/>
    </p:cViewPr>
  </p:notesTextViewPr>
  <p:sorterViewPr>
    <p:cViewPr>
      <p:scale>
        <a:sx n="66" d="100"/>
        <a:sy n="66" d="100"/>
      </p:scale>
      <p:origin x="0" y="5988"/>
    </p:cViewPr>
  </p:sorter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bleStyles" Target="tableStyles.xml"/><Relationship Id="rId9" Type="http://schemas.openxmlformats.org/officeDocument/2006/relationships/slide" Target="slides/slide7.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文本占位符 3"/>
          <p:cNvSpPr>
            <a:spLocks noGrp="1"/>
          </p:cNvSpPr>
          <p:nvPr>
            <p:ph type="body" sz="quarter" idx="10"/>
          </p:nvPr>
        </p:nvSpPr>
        <p:spPr>
          <a:xfrm>
            <a:off x="395288" y="627063"/>
            <a:ext cx="8353425" cy="3960812"/>
          </a:xfrm>
          <a:prstGeom prst="rect">
            <a:avLst/>
          </a:prstGeom>
        </p:spPr>
        <p:txBody>
          <a:bodyPr/>
          <a:lstStyle>
            <a:lvl1pPr marL="0" indent="539750" eaLnBrk="1" hangingPunct="1">
              <a:lnSpc>
                <a:spcPct val="150000"/>
              </a:lnSpc>
              <a:spcBef>
                <a:spcPts val="0"/>
              </a:spcBef>
              <a:buNone/>
              <a:defRPr sz="2000">
                <a:solidFill>
                  <a:schemeClr val="tx1"/>
                </a:solidFill>
                <a:latin typeface="微软雅黑" panose="020B0503020204020204" pitchFamily="34" charset="-122"/>
                <a:ea typeface="微软雅黑" panose="020B0503020204020204" pitchFamily="34" charset="-122"/>
              </a:defRPr>
            </a:lvl1pPr>
            <a:lvl2pPr>
              <a:lnSpc>
                <a:spcPct val="150000"/>
              </a:lnSpc>
              <a:buNone/>
              <a:defRPr sz="2200">
                <a:solidFill>
                  <a:srgbClr val="FFCC99"/>
                </a:solidFill>
                <a:latin typeface="黑体" panose="02010609060101010101" pitchFamily="2" charset="-122"/>
                <a:ea typeface="黑体" panose="02010609060101010101" pitchFamily="2" charset="-122"/>
              </a:defRPr>
            </a:lvl2pPr>
            <a:lvl3pPr>
              <a:lnSpc>
                <a:spcPct val="150000"/>
              </a:lnSpc>
              <a:buNone/>
              <a:defRPr sz="2200">
                <a:solidFill>
                  <a:srgbClr val="FFCC99"/>
                </a:solidFill>
                <a:latin typeface="黑体" panose="02010609060101010101" pitchFamily="2" charset="-122"/>
                <a:ea typeface="黑体" panose="02010609060101010101" pitchFamily="2" charset="-122"/>
              </a:defRPr>
            </a:lvl3pPr>
            <a:lvl4pPr>
              <a:lnSpc>
                <a:spcPct val="150000"/>
              </a:lnSpc>
              <a:buNone/>
              <a:defRPr sz="2200">
                <a:solidFill>
                  <a:srgbClr val="FFCC99"/>
                </a:solidFill>
                <a:latin typeface="黑体" panose="02010609060101010101" pitchFamily="2" charset="-122"/>
                <a:ea typeface="黑体" panose="02010609060101010101" pitchFamily="2" charset="-122"/>
              </a:defRPr>
            </a:lvl4pPr>
            <a:lvl5pPr>
              <a:lnSpc>
                <a:spcPct val="150000"/>
              </a:lnSpc>
              <a:buNone/>
              <a:defRPr sz="2200">
                <a:solidFill>
                  <a:srgbClr val="FFCC99"/>
                </a:solidFill>
                <a:latin typeface="黑体" panose="02010609060101010101" pitchFamily="2" charset="-122"/>
                <a:ea typeface="黑体" panose="02010609060101010101" pitchFamily="2" charset="-122"/>
              </a:defRPr>
            </a:lvl5pPr>
          </a:lstStyle>
          <a:p>
            <a:pPr lvl="0"/>
            <a:r>
              <a:rPr lang="zh-CN" altLang="en-US" dirty="0" smtClean="0"/>
              <a:t>单击此处编辑母版文本样式</a:t>
            </a:r>
            <a:endParaRPr lang="zh-CN" altLang="en-US" dirty="0"/>
          </a:p>
        </p:txBody>
      </p:sp>
      <p:pic>
        <p:nvPicPr>
          <p:cNvPr id="3" name="Picture 2" descr="C:\Documents and Settings\kejian\桌面\模板\会计logo（黑）.png"/>
          <p:cNvPicPr>
            <a:picLocks noChangeAspect="1" noChangeArrowheads="1"/>
          </p:cNvPicPr>
          <p:nvPr userDrawn="1"/>
        </p:nvPicPr>
        <p:blipFill>
          <a:blip r:embed="rId2" cstate="print"/>
          <a:srcRect/>
          <a:stretch>
            <a:fillRect/>
          </a:stretch>
        </p:blipFill>
        <p:spPr bwMode="auto">
          <a:xfrm>
            <a:off x="7326341" y="150798"/>
            <a:ext cx="1389063" cy="377825"/>
          </a:xfrm>
          <a:prstGeom prst="rect">
            <a:avLst/>
          </a:prstGeom>
          <a:noFill/>
        </p:spPr>
      </p:pic>
      <p:sp>
        <p:nvSpPr>
          <p:cNvPr id="4" name="文本框 76"/>
          <p:cNvSpPr txBox="1"/>
          <p:nvPr userDrawn="1"/>
        </p:nvSpPr>
        <p:spPr>
          <a:xfrm>
            <a:off x="589760" y="100677"/>
            <a:ext cx="4486296" cy="461665"/>
          </a:xfrm>
          <a:prstGeom prst="rect">
            <a:avLst/>
          </a:prstGeom>
          <a:noFill/>
        </p:spPr>
        <p:txBody>
          <a:bodyPr wrap="square" rtlCol="0">
            <a:spAutoFit/>
          </a:bodyPr>
          <a:lstStyle/>
          <a:p>
            <a:r>
              <a:rPr lang="zh-CN" altLang="en-US" sz="2400" b="1" dirty="0" smtClean="0">
                <a:solidFill>
                  <a:srgbClr val="19ADB7"/>
                </a:solidFill>
                <a:latin typeface="微软雅黑" panose="020B0503020204020204" pitchFamily="34" charset="-122"/>
                <a:ea typeface="微软雅黑" panose="020B0503020204020204" pitchFamily="34" charset="-122"/>
              </a:rPr>
              <a:t>中级模考－中级会计实务（二）</a:t>
            </a:r>
            <a:endParaRPr lang="zh-CN" altLang="en-US" sz="2400" b="1" dirty="0" smtClean="0">
              <a:solidFill>
                <a:srgbClr val="19ADB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80348" y="2214560"/>
            <a:ext cx="4234792" cy="1200329"/>
          </a:xfrm>
          <a:prstGeom prst="rect">
            <a:avLst/>
          </a:prstGeom>
          <a:noFill/>
        </p:spPr>
        <p:txBody>
          <a:bodyPr wrap="square" rtlCol="0">
            <a:spAutoFit/>
          </a:bodyPr>
          <a:lstStyle/>
          <a:p>
            <a:pPr algn="ctr"/>
            <a:r>
              <a:rPr lang="zh-CN" altLang="zh-CN" sz="3600" b="1" dirty="0" smtClean="0">
                <a:solidFill>
                  <a:schemeClr val="bg1"/>
                </a:solidFill>
                <a:latin typeface="微软雅黑" panose="020B0503020204020204" pitchFamily="34" charset="-122"/>
                <a:ea typeface="微软雅黑" panose="020B0503020204020204" pitchFamily="34" charset="-122"/>
              </a:rPr>
              <a:t>中级模考</a:t>
            </a:r>
            <a:r>
              <a:rPr lang="en-US" altLang="zh-CN"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smtClean="0">
                <a:solidFill>
                  <a:schemeClr val="bg1"/>
                </a:solidFill>
                <a:latin typeface="微软雅黑" panose="020B0503020204020204" pitchFamily="34" charset="-122"/>
                <a:ea typeface="微软雅黑" panose="020B0503020204020204" pitchFamily="34" charset="-122"/>
              </a:rPr>
              <a:t>中级会计实务（</a:t>
            </a:r>
            <a:r>
              <a:rPr lang="zh-CN" altLang="en-US" sz="3600" b="1" dirty="0" smtClean="0">
                <a:solidFill>
                  <a:schemeClr val="bg1"/>
                </a:solidFill>
                <a:latin typeface="微软雅黑" panose="020B0503020204020204" pitchFamily="34" charset="-122"/>
                <a:ea typeface="微软雅黑" panose="020B0503020204020204" pitchFamily="34" charset="-122"/>
              </a:rPr>
              <a:t>二</a:t>
            </a:r>
            <a:r>
              <a:rPr lang="zh-CN" altLang="zh-CN" sz="3600" b="1" dirty="0" smtClean="0">
                <a:solidFill>
                  <a:schemeClr val="bg1"/>
                </a:solidFill>
                <a:latin typeface="微软雅黑" panose="020B0503020204020204" pitchFamily="34" charset="-122"/>
                <a:ea typeface="微软雅黑" panose="020B0503020204020204" pitchFamily="34" charset="-122"/>
              </a:rPr>
              <a:t>）</a:t>
            </a:r>
            <a:endParaRPr lang="zh-CN" altLang="en-US"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2"/>
          <p:cNvSpPr txBox="1"/>
          <p:nvPr/>
        </p:nvSpPr>
        <p:spPr>
          <a:xfrm>
            <a:off x="2857488" y="3473012"/>
            <a:ext cx="3429024" cy="400110"/>
          </a:xfrm>
          <a:prstGeom prst="rect">
            <a:avLst/>
          </a:prstGeom>
          <a:noFill/>
        </p:spPr>
        <p:txBody>
          <a:bodyPr wrap="square" rtlCol="0">
            <a:spAutoFit/>
          </a:bodyPr>
          <a:lstStyle/>
          <a:p>
            <a:pPr algn="ctr"/>
            <a:r>
              <a:rPr lang="zh-CN" altLang="en-US" sz="2000" b="1" dirty="0"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主讲老师：刘国峰</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5" name="Picture 2" descr="C:\Documents and Settings\kejian\桌面\模板\会计logo（黑）.png"/>
          <p:cNvPicPr>
            <a:picLocks noChangeAspect="1" noChangeArrowheads="1"/>
          </p:cNvPicPr>
          <p:nvPr/>
        </p:nvPicPr>
        <p:blipFill>
          <a:blip r:embed="rId2" cstate="print"/>
          <a:srcRect/>
          <a:stretch>
            <a:fillRect/>
          </a:stretch>
        </p:blipFill>
        <p:spPr bwMode="auto">
          <a:xfrm>
            <a:off x="7143768" y="950904"/>
            <a:ext cx="1389063" cy="3778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lnSpc>
                <a:spcPct val="140000"/>
              </a:lnSpc>
            </a:pPr>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D </a:t>
            </a:r>
            <a:endParaRPr lang="zh-CN" altLang="en-US" b="1" dirty="0" smtClean="0">
              <a:solidFill>
                <a:srgbClr val="19ADB7"/>
              </a:solidFill>
            </a:endParaRPr>
          </a:p>
          <a:p>
            <a:pPr algn="just">
              <a:lnSpc>
                <a:spcPct val="140000"/>
              </a:lnSpc>
            </a:pPr>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a:t>
            </a:r>
            <a:r>
              <a:rPr lang="en-US" dirty="0" smtClean="0"/>
              <a:t>1</a:t>
            </a:r>
            <a:r>
              <a:rPr lang="zh-CN" altLang="en-US" dirty="0" smtClean="0"/>
              <a:t>）</a:t>
            </a:r>
            <a:r>
              <a:rPr lang="en-US" dirty="0" smtClean="0"/>
              <a:t>2010</a:t>
            </a:r>
            <a:r>
              <a:rPr lang="zh-CN" altLang="en-US" dirty="0" smtClean="0"/>
              <a:t>年</a:t>
            </a:r>
            <a:endParaRPr lang="zh-CN" altLang="en-US" dirty="0" smtClean="0"/>
          </a:p>
          <a:p>
            <a:pPr algn="just">
              <a:lnSpc>
                <a:spcPct val="140000"/>
              </a:lnSpc>
            </a:pPr>
            <a:r>
              <a:rPr lang="zh-CN" altLang="en-US" dirty="0" smtClean="0"/>
              <a:t>按照积分规则，该顾客共获得积分</a:t>
            </a:r>
            <a:r>
              <a:rPr lang="en-US" dirty="0" smtClean="0"/>
              <a:t>110</a:t>
            </a:r>
            <a:r>
              <a:rPr lang="zh-CN" altLang="en-US" dirty="0" smtClean="0"/>
              <a:t>分，其公允价值为</a:t>
            </a:r>
            <a:r>
              <a:rPr lang="en-US" dirty="0" smtClean="0"/>
              <a:t>220</a:t>
            </a:r>
            <a:r>
              <a:rPr lang="zh-CN" altLang="en-US" dirty="0" smtClean="0"/>
              <a:t>元（因</a:t>
            </a:r>
            <a:r>
              <a:rPr lang="en-US" dirty="0" smtClean="0"/>
              <a:t>1</a:t>
            </a:r>
            <a:r>
              <a:rPr lang="zh-CN" altLang="en-US" dirty="0" smtClean="0"/>
              <a:t>个积分可抵付</a:t>
            </a:r>
            <a:r>
              <a:rPr lang="en-US" dirty="0" smtClean="0"/>
              <a:t>2</a:t>
            </a:r>
            <a:r>
              <a:rPr lang="zh-CN" altLang="en-US" dirty="0" smtClean="0"/>
              <a:t>元），因此，该商场应确认的收入＝（取得的不含税货款）</a:t>
            </a:r>
            <a:r>
              <a:rPr lang="en-US" dirty="0" smtClean="0"/>
              <a:t>1170/1.17</a:t>
            </a:r>
            <a:r>
              <a:rPr lang="zh-CN" altLang="en-US" dirty="0" smtClean="0"/>
              <a:t>－（积分公允价值）</a:t>
            </a:r>
            <a:r>
              <a:rPr lang="en-US" dirty="0" smtClean="0"/>
              <a:t>220</a:t>
            </a:r>
            <a:r>
              <a:rPr lang="zh-CN" altLang="en-US" dirty="0" smtClean="0"/>
              <a:t>＝</a:t>
            </a:r>
            <a:r>
              <a:rPr lang="en-US" dirty="0" smtClean="0"/>
              <a:t>780</a:t>
            </a:r>
            <a:r>
              <a:rPr lang="zh-CN" altLang="en-US" dirty="0" smtClean="0"/>
              <a:t>（元）。分录为：</a:t>
            </a:r>
            <a:endParaRPr lang="zh-CN" altLang="en-US" dirty="0" smtClean="0"/>
          </a:p>
          <a:p>
            <a:pPr algn="just">
              <a:lnSpc>
                <a:spcPct val="140000"/>
              </a:lnSpc>
            </a:pPr>
            <a:r>
              <a:rPr lang="zh-CN" altLang="en-US" dirty="0" smtClean="0"/>
              <a:t>借：库存现金</a:t>
            </a:r>
            <a:r>
              <a:rPr lang="en-US" dirty="0" smtClean="0"/>
              <a:t> 1 170</a:t>
            </a:r>
            <a:endParaRPr lang="zh-CN" altLang="en-US" dirty="0" smtClean="0"/>
          </a:p>
          <a:p>
            <a:pPr algn="just">
              <a:lnSpc>
                <a:spcPct val="140000"/>
              </a:lnSpc>
            </a:pPr>
            <a:r>
              <a:rPr lang="zh-CN" altLang="en-US" dirty="0" smtClean="0"/>
              <a:t>　　贷：主营业务收入</a:t>
            </a:r>
            <a:r>
              <a:rPr lang="en-US" dirty="0" smtClean="0"/>
              <a:t>——</a:t>
            </a:r>
            <a:r>
              <a:rPr lang="zh-CN" altLang="en-US" dirty="0" smtClean="0"/>
              <a:t>皮包</a:t>
            </a:r>
            <a:r>
              <a:rPr lang="en-US" dirty="0" smtClean="0"/>
              <a:t>                        780</a:t>
            </a:r>
            <a:endParaRPr lang="zh-CN" altLang="en-US" dirty="0" smtClean="0"/>
          </a:p>
          <a:p>
            <a:pPr algn="just">
              <a:lnSpc>
                <a:spcPct val="140000"/>
              </a:lnSpc>
            </a:pPr>
            <a:r>
              <a:rPr lang="zh-CN" altLang="en-US" dirty="0" smtClean="0"/>
              <a:t>　　　　递延收益                                            </a:t>
            </a:r>
            <a:r>
              <a:rPr lang="en-US" dirty="0" smtClean="0"/>
              <a:t> 220</a:t>
            </a:r>
            <a:endParaRPr lang="zh-CN" altLang="en-US" dirty="0" smtClean="0"/>
          </a:p>
          <a:p>
            <a:pPr algn="just">
              <a:lnSpc>
                <a:spcPct val="140000"/>
              </a:lnSpc>
            </a:pPr>
            <a:r>
              <a:rPr lang="zh-CN" altLang="en-US" dirty="0" smtClean="0"/>
              <a:t>　　　　应交税费</a:t>
            </a:r>
            <a:r>
              <a:rPr lang="en-US" dirty="0" smtClean="0"/>
              <a:t>——</a:t>
            </a:r>
            <a:r>
              <a:rPr lang="zh-CN" altLang="en-US" dirty="0" smtClean="0"/>
              <a:t>应交增值税（销项税额）</a:t>
            </a:r>
            <a:r>
              <a:rPr lang="en-US" dirty="0" smtClean="0"/>
              <a:t>170</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a:t>
            </a:r>
            <a:r>
              <a:rPr lang="en-US" dirty="0" smtClean="0"/>
              <a:t>2</a:t>
            </a:r>
            <a:r>
              <a:rPr lang="zh-CN" altLang="en-US" dirty="0" smtClean="0"/>
              <a:t>）</a:t>
            </a:r>
            <a:r>
              <a:rPr lang="en-US" dirty="0" smtClean="0"/>
              <a:t>2011</a:t>
            </a:r>
            <a:r>
              <a:rPr lang="zh-CN" altLang="en-US" dirty="0" smtClean="0"/>
              <a:t>年</a:t>
            </a:r>
            <a:r>
              <a:rPr lang="en-US" dirty="0" smtClean="0"/>
              <a:t>1</a:t>
            </a:r>
            <a:r>
              <a:rPr lang="zh-CN" altLang="en-US" dirty="0" smtClean="0"/>
              <a:t>月</a:t>
            </a:r>
            <a:r>
              <a:rPr lang="en-US" dirty="0" smtClean="0"/>
              <a:t>10</a:t>
            </a:r>
            <a:r>
              <a:rPr lang="zh-CN" altLang="en-US" dirty="0" smtClean="0"/>
              <a:t>日</a:t>
            </a:r>
            <a:endParaRPr lang="zh-CN" altLang="en-US" dirty="0" smtClean="0"/>
          </a:p>
          <a:p>
            <a:pPr algn="just"/>
            <a:r>
              <a:rPr lang="zh-CN" altLang="en-US" dirty="0" smtClean="0"/>
              <a:t>按照积分规则，用于抵付上衣价格的积分数</a:t>
            </a:r>
            <a:r>
              <a:rPr lang="en-US" dirty="0" smtClean="0"/>
              <a:t>80</a:t>
            </a:r>
            <a:r>
              <a:rPr lang="zh-CN" altLang="en-US" dirty="0" smtClean="0"/>
              <a:t>分（</a:t>
            </a:r>
            <a:r>
              <a:rPr lang="en-US" dirty="0" smtClean="0"/>
              <a:t>160/2</a:t>
            </a:r>
            <a:r>
              <a:rPr lang="zh-CN" altLang="en-US" dirty="0" smtClean="0"/>
              <a:t>），所以，甲商场应确认的收入＝</a:t>
            </a:r>
            <a:r>
              <a:rPr lang="en-US" dirty="0" smtClean="0"/>
              <a:t>220×</a:t>
            </a:r>
            <a:r>
              <a:rPr lang="zh-CN" altLang="en-US" dirty="0" smtClean="0"/>
              <a:t>（</a:t>
            </a:r>
            <a:r>
              <a:rPr lang="en-US" dirty="0" smtClean="0"/>
              <a:t>80/110</a:t>
            </a:r>
            <a:r>
              <a:rPr lang="zh-CN" altLang="en-US" dirty="0" smtClean="0"/>
              <a:t>）</a:t>
            </a:r>
            <a:r>
              <a:rPr lang="en-US" dirty="0" smtClean="0"/>
              <a:t>/1.17</a:t>
            </a:r>
            <a:r>
              <a:rPr lang="zh-CN" altLang="en-US" dirty="0" smtClean="0"/>
              <a:t>＝</a:t>
            </a:r>
            <a:r>
              <a:rPr lang="en-US" dirty="0" smtClean="0"/>
              <a:t>136.75</a:t>
            </a:r>
            <a:r>
              <a:rPr lang="zh-CN" altLang="en-US" dirty="0" smtClean="0"/>
              <a:t>（元）。分录为：</a:t>
            </a:r>
            <a:endParaRPr lang="zh-CN" altLang="en-US" dirty="0" smtClean="0"/>
          </a:p>
          <a:p>
            <a:pPr algn="just"/>
            <a:r>
              <a:rPr lang="zh-CN" altLang="en-US" dirty="0" smtClean="0"/>
              <a:t>借：递延收益</a:t>
            </a:r>
            <a:r>
              <a:rPr lang="en-US" dirty="0" smtClean="0"/>
              <a:t>                160</a:t>
            </a:r>
            <a:endParaRPr lang="zh-CN" altLang="en-US" dirty="0" smtClean="0"/>
          </a:p>
          <a:p>
            <a:pPr algn="just"/>
            <a:r>
              <a:rPr lang="zh-CN" altLang="en-US" dirty="0" smtClean="0"/>
              <a:t>　　贷：主营业务收入</a:t>
            </a:r>
            <a:r>
              <a:rPr lang="en-US" dirty="0" smtClean="0"/>
              <a:t>                                    136.75</a:t>
            </a:r>
            <a:endParaRPr lang="zh-CN" altLang="en-US" dirty="0" smtClean="0"/>
          </a:p>
          <a:p>
            <a:pPr algn="just"/>
            <a:r>
              <a:rPr lang="zh-CN" altLang="en-US" dirty="0" smtClean="0"/>
              <a:t>　　　　应交税费</a:t>
            </a:r>
            <a:r>
              <a:rPr lang="en-US" dirty="0" smtClean="0"/>
              <a:t>——</a:t>
            </a:r>
            <a:r>
              <a:rPr lang="zh-CN" altLang="en-US" dirty="0" smtClean="0"/>
              <a:t>应交增值税（销项税额）</a:t>
            </a:r>
            <a:r>
              <a:rPr lang="en-US" dirty="0" smtClean="0"/>
              <a:t> 23.25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8.</a:t>
            </a:r>
            <a:r>
              <a:rPr lang="zh-CN" altLang="en-US" dirty="0" smtClean="0"/>
              <a:t>国内甲公司的记账本位币为人民币，外币业务采用交易日的即期汇率折算。相关资料如下：</a:t>
            </a:r>
            <a:endParaRPr lang="zh-CN" altLang="en-US" dirty="0" smtClean="0"/>
          </a:p>
          <a:p>
            <a:pPr algn="just"/>
            <a:r>
              <a:rPr lang="zh-CN" altLang="en-US" dirty="0" smtClean="0"/>
              <a:t>（</a:t>
            </a:r>
            <a:r>
              <a:rPr lang="en-US" dirty="0" smtClean="0"/>
              <a:t>1</a:t>
            </a:r>
            <a:r>
              <a:rPr lang="zh-CN" altLang="en-US" dirty="0" smtClean="0"/>
              <a:t>）</a:t>
            </a:r>
            <a:r>
              <a:rPr lang="en-US" dirty="0" smtClean="0"/>
              <a:t>2011 </a:t>
            </a:r>
            <a:r>
              <a:rPr lang="zh-CN" altLang="en-US" dirty="0" smtClean="0"/>
              <a:t>年</a:t>
            </a:r>
            <a:r>
              <a:rPr lang="en-US" dirty="0" smtClean="0"/>
              <a:t>4 </a:t>
            </a:r>
            <a:r>
              <a:rPr lang="zh-CN" altLang="en-US" dirty="0" smtClean="0"/>
              <a:t>月</a:t>
            </a:r>
            <a:r>
              <a:rPr lang="en-US" dirty="0" smtClean="0"/>
              <a:t>10 </a:t>
            </a:r>
            <a:r>
              <a:rPr lang="zh-CN" altLang="en-US" dirty="0" smtClean="0"/>
              <a:t>日甲公司以赚取差价为目的从二级市场上购入乙公司发行的</a:t>
            </a:r>
            <a:r>
              <a:rPr lang="en-US" dirty="0" smtClean="0"/>
              <a:t>H</a:t>
            </a:r>
            <a:r>
              <a:rPr lang="zh-CN" altLang="en-US" dirty="0" smtClean="0"/>
              <a:t>股</a:t>
            </a:r>
            <a:r>
              <a:rPr lang="en-US" dirty="0" smtClean="0"/>
              <a:t>5 000 </a:t>
            </a:r>
            <a:r>
              <a:rPr lang="zh-CN" altLang="en-US" dirty="0" smtClean="0"/>
              <a:t>股，作为交易性金融资产，取得时公允价值为每股</a:t>
            </a:r>
            <a:r>
              <a:rPr lang="en-US" dirty="0" smtClean="0"/>
              <a:t>5.1 </a:t>
            </a:r>
            <a:r>
              <a:rPr lang="zh-CN" altLang="en-US" dirty="0" smtClean="0"/>
              <a:t>港元，含已经宣告但尚未发放的现金股利</a:t>
            </a:r>
            <a:r>
              <a:rPr lang="en-US" dirty="0" smtClean="0"/>
              <a:t>0.1 </a:t>
            </a:r>
            <a:r>
              <a:rPr lang="zh-CN" altLang="en-US" dirty="0" smtClean="0"/>
              <a:t>港元，另支付交易费用</a:t>
            </a:r>
            <a:r>
              <a:rPr lang="en-US" dirty="0" smtClean="0"/>
              <a:t>100 </a:t>
            </a:r>
            <a:r>
              <a:rPr lang="zh-CN" altLang="en-US" dirty="0" smtClean="0"/>
              <a:t>元人民币，当日市场汇率为</a:t>
            </a:r>
            <a:r>
              <a:rPr lang="en-US" dirty="0" smtClean="0"/>
              <a:t>1 </a:t>
            </a:r>
            <a:r>
              <a:rPr lang="zh-CN" altLang="en-US" dirty="0" smtClean="0"/>
              <a:t>港元＝</a:t>
            </a:r>
            <a:r>
              <a:rPr lang="en-US" dirty="0" smtClean="0"/>
              <a:t>1.2 </a:t>
            </a:r>
            <a:r>
              <a:rPr lang="zh-CN" altLang="en-US" dirty="0" smtClean="0"/>
              <a:t>元人民币，全部款项以银行存款支付。　</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a:t>
            </a:r>
            <a:r>
              <a:rPr lang="en-US" dirty="0" smtClean="0"/>
              <a:t>2</a:t>
            </a:r>
            <a:r>
              <a:rPr lang="zh-CN" altLang="en-US" dirty="0" smtClean="0"/>
              <a:t>）</a:t>
            </a:r>
            <a:r>
              <a:rPr lang="en-US" dirty="0" smtClean="0"/>
              <a:t>2011 </a:t>
            </a:r>
            <a:r>
              <a:rPr lang="zh-CN" altLang="en-US" dirty="0" smtClean="0"/>
              <a:t>年</a:t>
            </a:r>
            <a:r>
              <a:rPr lang="en-US" dirty="0" smtClean="0"/>
              <a:t>5 </a:t>
            </a:r>
            <a:r>
              <a:rPr lang="zh-CN" altLang="en-US" dirty="0" smtClean="0"/>
              <a:t>月</a:t>
            </a:r>
            <a:r>
              <a:rPr lang="en-US" dirty="0" smtClean="0"/>
              <a:t>20 </a:t>
            </a:r>
            <a:r>
              <a:rPr lang="zh-CN" altLang="en-US" dirty="0" smtClean="0"/>
              <a:t>日收到最初支付价款中所含的现金股利，当日的市场汇率为</a:t>
            </a:r>
            <a:r>
              <a:rPr lang="en-US" dirty="0" smtClean="0"/>
              <a:t>1 </a:t>
            </a:r>
            <a:r>
              <a:rPr lang="zh-CN" altLang="en-US" dirty="0" smtClean="0"/>
              <a:t>港元＝</a:t>
            </a:r>
            <a:r>
              <a:rPr lang="en-US" dirty="0" smtClean="0"/>
              <a:t>1.0 </a:t>
            </a:r>
            <a:r>
              <a:rPr lang="zh-CN" altLang="en-US" dirty="0" smtClean="0"/>
              <a:t>元人民币。</a:t>
            </a:r>
            <a:endParaRPr lang="zh-CN" altLang="en-US" dirty="0" smtClean="0"/>
          </a:p>
          <a:p>
            <a:pPr algn="just"/>
            <a:r>
              <a:rPr lang="zh-CN" altLang="en-US" dirty="0" smtClean="0"/>
              <a:t>（</a:t>
            </a:r>
            <a:r>
              <a:rPr lang="en-US" dirty="0" smtClean="0"/>
              <a:t>3</a:t>
            </a:r>
            <a:r>
              <a:rPr lang="zh-CN" altLang="en-US" dirty="0" smtClean="0"/>
              <a:t>）</a:t>
            </a:r>
            <a:r>
              <a:rPr lang="en-US" dirty="0" smtClean="0"/>
              <a:t>2011 </a:t>
            </a:r>
            <a:r>
              <a:rPr lang="zh-CN" altLang="en-US" dirty="0" smtClean="0"/>
              <a:t>年</a:t>
            </a:r>
            <a:r>
              <a:rPr lang="en-US" dirty="0" smtClean="0"/>
              <a:t>12 </a:t>
            </a:r>
            <a:r>
              <a:rPr lang="zh-CN" altLang="en-US" dirty="0" smtClean="0"/>
              <a:t>月</a:t>
            </a:r>
            <a:r>
              <a:rPr lang="en-US" dirty="0" smtClean="0"/>
              <a:t>31 </a:t>
            </a:r>
            <a:r>
              <a:rPr lang="zh-CN" altLang="en-US" dirty="0" smtClean="0"/>
              <a:t>日，乙公司股票的公允价值为每股</a:t>
            </a:r>
            <a:r>
              <a:rPr lang="en-US" dirty="0" smtClean="0"/>
              <a:t>6 </a:t>
            </a:r>
            <a:r>
              <a:rPr lang="zh-CN" altLang="en-US" dirty="0" smtClean="0"/>
              <a:t>港元，当日的市场汇率为</a:t>
            </a:r>
            <a:r>
              <a:rPr lang="en-US" dirty="0" smtClean="0"/>
              <a:t>1 </a:t>
            </a:r>
            <a:r>
              <a:rPr lang="zh-CN" altLang="en-US" dirty="0" smtClean="0"/>
              <a:t>港元＝</a:t>
            </a:r>
            <a:r>
              <a:rPr lang="en-US" dirty="0" smtClean="0"/>
              <a:t>0.95 </a:t>
            </a:r>
            <a:r>
              <a:rPr lang="zh-CN" altLang="en-US" dirty="0" smtClean="0"/>
              <a:t>元人民币。</a:t>
            </a:r>
            <a:endParaRPr lang="zh-CN" altLang="en-US" dirty="0" smtClean="0"/>
          </a:p>
          <a:p>
            <a:pPr algn="just"/>
            <a:r>
              <a:rPr lang="zh-CN" altLang="en-US" dirty="0" smtClean="0"/>
              <a:t>（</a:t>
            </a:r>
            <a:r>
              <a:rPr lang="en-US" dirty="0" smtClean="0"/>
              <a:t>4</a:t>
            </a:r>
            <a:r>
              <a:rPr lang="zh-CN" altLang="en-US" dirty="0" smtClean="0"/>
              <a:t>）</a:t>
            </a:r>
            <a:r>
              <a:rPr lang="en-US" dirty="0" smtClean="0"/>
              <a:t>2012 </a:t>
            </a:r>
            <a:r>
              <a:rPr lang="zh-CN" altLang="en-US" dirty="0" smtClean="0"/>
              <a:t>年</a:t>
            </a:r>
            <a:r>
              <a:rPr lang="en-US" dirty="0" smtClean="0"/>
              <a:t>7 </a:t>
            </a:r>
            <a:r>
              <a:rPr lang="zh-CN" altLang="en-US" dirty="0" smtClean="0"/>
              <a:t>月</a:t>
            </a:r>
            <a:r>
              <a:rPr lang="en-US" dirty="0" smtClean="0"/>
              <a:t>16 </a:t>
            </a:r>
            <a:r>
              <a:rPr lang="zh-CN" altLang="en-US" dirty="0" smtClean="0"/>
              <a:t>日，甲公司将持有的乙公司股票全部对外出售，每股</a:t>
            </a:r>
            <a:r>
              <a:rPr lang="en-US" dirty="0" smtClean="0"/>
              <a:t>7.5 </a:t>
            </a:r>
            <a:r>
              <a:rPr lang="zh-CN" altLang="en-US" dirty="0" smtClean="0"/>
              <a:t>港元，支付交易费用</a:t>
            </a:r>
            <a:r>
              <a:rPr lang="en-US" dirty="0" smtClean="0"/>
              <a:t>150 </a:t>
            </a:r>
            <a:r>
              <a:rPr lang="zh-CN" altLang="en-US" dirty="0" smtClean="0"/>
              <a:t>元人民币，当日的市场汇率为</a:t>
            </a:r>
            <a:r>
              <a:rPr lang="en-US" dirty="0" smtClean="0"/>
              <a:t>1 </a:t>
            </a:r>
            <a:r>
              <a:rPr lang="zh-CN" altLang="en-US" dirty="0" smtClean="0"/>
              <a:t>港元＝</a:t>
            </a:r>
            <a:r>
              <a:rPr lang="en-US" dirty="0" smtClean="0"/>
              <a:t>0.9 </a:t>
            </a:r>
            <a:r>
              <a:rPr lang="zh-CN" altLang="en-US" dirty="0" smtClean="0"/>
              <a:t>元人民币。</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2011 </a:t>
            </a:r>
            <a:r>
              <a:rPr lang="zh-CN" altLang="en-US" dirty="0" smtClean="0"/>
              <a:t>年</a:t>
            </a:r>
            <a:r>
              <a:rPr lang="en-US" dirty="0" smtClean="0"/>
              <a:t>12 </a:t>
            </a:r>
            <a:r>
              <a:rPr lang="zh-CN" altLang="en-US" dirty="0" smtClean="0"/>
              <a:t>月</a:t>
            </a:r>
            <a:r>
              <a:rPr lang="en-US" dirty="0" smtClean="0"/>
              <a:t>31 </a:t>
            </a:r>
            <a:r>
              <a:rPr lang="zh-CN" altLang="en-US" dirty="0" smtClean="0"/>
              <a:t>日甲公司因交易性金融资产业务计入公允价值变动损益的金额为（　）元人民币。</a:t>
            </a:r>
            <a:r>
              <a:rPr lang="en-US" dirty="0" smtClean="0"/>
              <a:t> </a:t>
            </a:r>
            <a:endParaRPr lang="zh-CN" altLang="en-US" dirty="0" smtClean="0"/>
          </a:p>
          <a:p>
            <a:pPr algn="just"/>
            <a:r>
              <a:rPr lang="en-US" dirty="0" smtClean="0"/>
              <a:t>A.28 500 </a:t>
            </a:r>
            <a:endParaRPr lang="zh-CN" altLang="en-US" dirty="0" smtClean="0"/>
          </a:p>
          <a:p>
            <a:pPr algn="just"/>
            <a:r>
              <a:rPr lang="en-US" dirty="0" smtClean="0"/>
              <a:t>B.</a:t>
            </a:r>
            <a:r>
              <a:rPr lang="zh-CN" altLang="en-US" dirty="0" smtClean="0"/>
              <a:t>－</a:t>
            </a:r>
            <a:r>
              <a:rPr lang="en-US" dirty="0" smtClean="0"/>
              <a:t>1 500 </a:t>
            </a:r>
            <a:endParaRPr lang="zh-CN" altLang="en-US" dirty="0" smtClean="0"/>
          </a:p>
          <a:p>
            <a:pPr algn="just"/>
            <a:r>
              <a:rPr lang="en-US" dirty="0" smtClean="0"/>
              <a:t>C.1 500 </a:t>
            </a:r>
            <a:endParaRPr lang="zh-CN" altLang="en-US" dirty="0" smtClean="0"/>
          </a:p>
          <a:p>
            <a:pPr algn="just"/>
            <a:r>
              <a:rPr lang="en-US" dirty="0" smtClean="0"/>
              <a:t>D.0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95288" y="627063"/>
            <a:ext cx="8534430" cy="3960812"/>
          </a:xfrm>
        </p:spPr>
        <p:txBody>
          <a:bodyPr/>
          <a:lstStyle/>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B </a:t>
            </a:r>
            <a:endParaRPr lang="zh-CN" altLang="en-US" b="1" dirty="0" smtClean="0">
              <a:solidFill>
                <a:srgbClr val="19ADB7"/>
              </a:solidFill>
            </a:endParaRPr>
          </a:p>
          <a:p>
            <a:pPr algn="just"/>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en-US" dirty="0" smtClean="0"/>
              <a:t>2011 </a:t>
            </a:r>
            <a:r>
              <a:rPr lang="zh-CN" altLang="en-US" dirty="0" smtClean="0"/>
              <a:t>年</a:t>
            </a:r>
            <a:r>
              <a:rPr lang="en-US" dirty="0" smtClean="0"/>
              <a:t>12 </a:t>
            </a:r>
            <a:r>
              <a:rPr lang="zh-CN" altLang="en-US" dirty="0" smtClean="0"/>
              <a:t>月</a:t>
            </a:r>
            <a:r>
              <a:rPr lang="en-US" dirty="0" smtClean="0"/>
              <a:t>31 </a:t>
            </a:r>
            <a:r>
              <a:rPr lang="zh-CN" altLang="en-US" dirty="0" smtClean="0"/>
              <a:t>日甲公司因交易性金融资产业务计入公允价值变动损益的金额＝</a:t>
            </a:r>
            <a:r>
              <a:rPr lang="en-US" dirty="0" smtClean="0"/>
              <a:t>6×5 000×0.95</a:t>
            </a:r>
            <a:r>
              <a:rPr lang="zh-CN" altLang="en-US" dirty="0" smtClean="0"/>
              <a:t>－</a:t>
            </a:r>
            <a:r>
              <a:rPr lang="en-US" dirty="0" smtClean="0"/>
              <a:t>30 000</a:t>
            </a:r>
            <a:r>
              <a:rPr lang="zh-CN" altLang="en-US" dirty="0" smtClean="0"/>
              <a:t>＝－</a:t>
            </a:r>
            <a:r>
              <a:rPr lang="en-US" dirty="0" smtClean="0"/>
              <a:t>1 500</a:t>
            </a:r>
            <a:r>
              <a:rPr lang="zh-CN" altLang="en-US" dirty="0" smtClean="0"/>
              <a:t>（元人民币）。</a:t>
            </a:r>
            <a:endParaRPr lang="zh-CN" altLang="en-US" dirty="0" smtClean="0"/>
          </a:p>
          <a:p>
            <a:pPr algn="just"/>
            <a:r>
              <a:rPr lang="zh-CN" altLang="en-US" dirty="0" smtClean="0"/>
              <a:t>分录如下：</a:t>
            </a:r>
            <a:endParaRPr lang="zh-CN" altLang="en-US" dirty="0" smtClean="0"/>
          </a:p>
          <a:p>
            <a:pPr algn="just"/>
            <a:r>
              <a:rPr lang="zh-CN" altLang="en-US" dirty="0" smtClean="0"/>
              <a:t>借：交易性金融资产</a:t>
            </a:r>
            <a:r>
              <a:rPr lang="en-US" dirty="0" smtClean="0"/>
              <a:t>——</a:t>
            </a:r>
            <a:r>
              <a:rPr lang="zh-CN" altLang="en-US" dirty="0" smtClean="0"/>
              <a:t>港元</a:t>
            </a:r>
            <a:r>
              <a:rPr lang="en-US" dirty="0" smtClean="0"/>
              <a:t>   30000</a:t>
            </a:r>
            <a:r>
              <a:rPr lang="zh-CN" altLang="en-US" dirty="0" smtClean="0"/>
              <a:t>（（</a:t>
            </a:r>
            <a:r>
              <a:rPr lang="en-US" dirty="0" smtClean="0"/>
              <a:t>5×5 000×1.2</a:t>
            </a:r>
            <a:r>
              <a:rPr lang="zh-CN" altLang="en-US" dirty="0" smtClean="0"/>
              <a:t>））</a:t>
            </a:r>
            <a:endParaRPr lang="zh-CN" altLang="en-US" dirty="0" smtClean="0"/>
          </a:p>
          <a:p>
            <a:pPr algn="just"/>
            <a:r>
              <a:rPr lang="zh-CN" altLang="en-US" dirty="0" smtClean="0"/>
              <a:t>　　应收股利</a:t>
            </a:r>
            <a:r>
              <a:rPr lang="en-US" dirty="0" smtClean="0"/>
              <a:t>——</a:t>
            </a:r>
            <a:r>
              <a:rPr lang="zh-CN" altLang="en-US" dirty="0" smtClean="0"/>
              <a:t>港元</a:t>
            </a:r>
            <a:r>
              <a:rPr lang="en-US" dirty="0" smtClean="0"/>
              <a:t>                 600</a:t>
            </a:r>
            <a:r>
              <a:rPr lang="zh-CN" altLang="en-US" dirty="0" smtClean="0"/>
              <a:t>（</a:t>
            </a:r>
            <a:r>
              <a:rPr lang="en-US" dirty="0" smtClean="0"/>
              <a:t>0.1×5 000×1.2</a:t>
            </a:r>
            <a:r>
              <a:rPr lang="zh-CN" altLang="en-US" dirty="0" smtClean="0"/>
              <a:t>）</a:t>
            </a:r>
            <a:endParaRPr lang="zh-CN" altLang="en-US" dirty="0" smtClean="0"/>
          </a:p>
          <a:p>
            <a:pPr algn="just"/>
            <a:r>
              <a:rPr lang="zh-CN" altLang="en-US" dirty="0" smtClean="0"/>
              <a:t>　　投资收益</a:t>
            </a:r>
            <a:r>
              <a:rPr lang="en-US" dirty="0" smtClean="0"/>
              <a:t>                               100</a:t>
            </a:r>
            <a:endParaRPr lang="zh-CN" altLang="en-US" dirty="0" smtClean="0"/>
          </a:p>
          <a:p>
            <a:pPr algn="just"/>
            <a:r>
              <a:rPr lang="zh-CN" altLang="en-US" dirty="0" smtClean="0"/>
              <a:t>　　贷：银行存款     </a:t>
            </a:r>
            <a:r>
              <a:rPr lang="en-US" dirty="0" smtClean="0"/>
              <a:t>30700</a:t>
            </a:r>
            <a:r>
              <a:rPr lang="zh-CN" altLang="en-US" dirty="0" smtClean="0"/>
              <a:t>（</a:t>
            </a:r>
            <a:r>
              <a:rPr lang="en-US" dirty="0" smtClean="0"/>
              <a:t>5.1×5 000×1.2+100</a:t>
            </a:r>
            <a:r>
              <a:rPr lang="zh-CN" altLang="en-US" dirty="0" smtClean="0"/>
              <a:t>）</a:t>
            </a:r>
            <a:endParaRPr lang="zh-CN"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95288" y="627063"/>
            <a:ext cx="8353425" cy="3960812"/>
          </a:xfrm>
        </p:spPr>
        <p:txBody>
          <a:bodyPr/>
          <a:lstStyle/>
          <a:p>
            <a:pPr algn="just"/>
            <a:r>
              <a:rPr lang="zh-CN" altLang="en-US" dirty="0" smtClean="0"/>
              <a:t>借：银行存款                   </a:t>
            </a:r>
            <a:r>
              <a:rPr lang="en-US" dirty="0" smtClean="0"/>
              <a:t>500</a:t>
            </a:r>
            <a:r>
              <a:rPr lang="zh-CN" altLang="en-US" dirty="0" smtClean="0"/>
              <a:t>（</a:t>
            </a:r>
            <a:r>
              <a:rPr lang="en-US" dirty="0" smtClean="0"/>
              <a:t>0.1×5 000×1.0</a:t>
            </a:r>
            <a:r>
              <a:rPr lang="zh-CN" altLang="en-US" dirty="0" smtClean="0"/>
              <a:t>）</a:t>
            </a:r>
            <a:endParaRPr lang="zh-CN" altLang="en-US" dirty="0" smtClean="0"/>
          </a:p>
          <a:p>
            <a:pPr algn="just"/>
            <a:r>
              <a:rPr lang="zh-CN" altLang="en-US" dirty="0" smtClean="0"/>
              <a:t>　　财务费用                   </a:t>
            </a:r>
            <a:r>
              <a:rPr lang="en-US" dirty="0" smtClean="0"/>
              <a:t>100</a:t>
            </a:r>
            <a:endParaRPr lang="zh-CN" altLang="en-US" dirty="0" smtClean="0"/>
          </a:p>
          <a:p>
            <a:pPr algn="just"/>
            <a:r>
              <a:rPr lang="zh-CN" altLang="en-US" dirty="0" smtClean="0"/>
              <a:t>　　贷：应收股利                          </a:t>
            </a:r>
            <a:r>
              <a:rPr lang="en-US" dirty="0" smtClean="0"/>
              <a:t>600  </a:t>
            </a:r>
            <a:endParaRPr lang="zh-CN" altLang="en-US" dirty="0" smtClean="0"/>
          </a:p>
          <a:p>
            <a:pPr algn="just"/>
            <a:r>
              <a:rPr lang="zh-CN" altLang="en-US" dirty="0" smtClean="0"/>
              <a:t>借：公允价值变动损益   </a:t>
            </a:r>
            <a:r>
              <a:rPr lang="en-US" dirty="0" smtClean="0"/>
              <a:t>1500</a:t>
            </a:r>
            <a:endParaRPr lang="zh-CN" altLang="en-US" dirty="0" smtClean="0"/>
          </a:p>
          <a:p>
            <a:pPr algn="just"/>
            <a:r>
              <a:rPr lang="zh-CN" altLang="en-US" dirty="0" smtClean="0"/>
              <a:t>　　贷：交易性金融资产</a:t>
            </a:r>
            <a:r>
              <a:rPr lang="en-US" dirty="0" smtClean="0"/>
              <a:t>——</a:t>
            </a:r>
            <a:r>
              <a:rPr lang="zh-CN" altLang="en-US" dirty="0" smtClean="0"/>
              <a:t>公允价值变动</a:t>
            </a:r>
            <a:endParaRPr lang="en-US" altLang="zh-CN" dirty="0" smtClean="0"/>
          </a:p>
          <a:p>
            <a:pPr algn="just"/>
            <a:r>
              <a:rPr lang="en-US" dirty="0" smtClean="0"/>
              <a:t>                                                    1500</a:t>
            </a:r>
            <a:r>
              <a:rPr lang="zh-CN" altLang="en-US" dirty="0" smtClean="0"/>
              <a:t>（</a:t>
            </a:r>
            <a:r>
              <a:rPr lang="en-US" dirty="0" smtClean="0"/>
              <a:t>6×5 000×0.95</a:t>
            </a:r>
            <a:r>
              <a:rPr lang="zh-CN" altLang="en-US" dirty="0" smtClean="0"/>
              <a:t>－</a:t>
            </a:r>
            <a:r>
              <a:rPr lang="en-US" dirty="0" smtClean="0"/>
              <a:t>30 000</a:t>
            </a:r>
            <a:r>
              <a:rPr lang="zh-CN" altLang="en-US" dirty="0" smtClean="0"/>
              <a:t>）</a:t>
            </a:r>
            <a:endParaRPr lang="zh-CN"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95288" y="627063"/>
            <a:ext cx="8534430" cy="3960812"/>
          </a:xfrm>
        </p:spPr>
        <p:txBody>
          <a:bodyPr/>
          <a:lstStyle/>
          <a:p>
            <a:r>
              <a:rPr lang="zh-CN" altLang="en-US" dirty="0" smtClean="0"/>
              <a:t>借：银行存款</a:t>
            </a:r>
            <a:r>
              <a:rPr lang="en-US" dirty="0" smtClean="0"/>
              <a:t>——</a:t>
            </a:r>
            <a:r>
              <a:rPr lang="zh-CN" altLang="en-US" dirty="0" smtClean="0"/>
              <a:t>港元户       </a:t>
            </a:r>
            <a:r>
              <a:rPr lang="en-US" dirty="0" smtClean="0"/>
              <a:t>33750</a:t>
            </a:r>
            <a:r>
              <a:rPr lang="zh-CN" altLang="en-US" dirty="0" smtClean="0"/>
              <a:t>（</a:t>
            </a:r>
            <a:r>
              <a:rPr lang="en-US" dirty="0" smtClean="0"/>
              <a:t>5000×7.5×0.9</a:t>
            </a:r>
            <a:r>
              <a:rPr lang="zh-CN" altLang="en-US" dirty="0" smtClean="0"/>
              <a:t>）</a:t>
            </a:r>
            <a:endParaRPr lang="zh-CN" altLang="en-US" dirty="0" smtClean="0"/>
          </a:p>
          <a:p>
            <a:r>
              <a:rPr lang="zh-CN" altLang="en-US" dirty="0" smtClean="0"/>
              <a:t>　　贷：交易性金融资产</a:t>
            </a:r>
            <a:r>
              <a:rPr lang="en-US" dirty="0" smtClean="0"/>
              <a:t>——</a:t>
            </a:r>
            <a:r>
              <a:rPr lang="zh-CN" altLang="en-US" dirty="0" smtClean="0"/>
              <a:t>港元</a:t>
            </a:r>
            <a:r>
              <a:rPr lang="en-US" dirty="0" smtClean="0"/>
              <a:t>     28500</a:t>
            </a:r>
            <a:r>
              <a:rPr lang="zh-CN" altLang="en-US" dirty="0" smtClean="0"/>
              <a:t>（</a:t>
            </a:r>
            <a:r>
              <a:rPr lang="en-US" dirty="0" smtClean="0"/>
              <a:t>30000</a:t>
            </a:r>
            <a:r>
              <a:rPr lang="zh-CN" altLang="en-US" dirty="0" smtClean="0"/>
              <a:t>－</a:t>
            </a:r>
            <a:r>
              <a:rPr lang="en-US" dirty="0" smtClean="0"/>
              <a:t>1500</a:t>
            </a:r>
            <a:r>
              <a:rPr lang="zh-CN" altLang="en-US" dirty="0" smtClean="0"/>
              <a:t>）</a:t>
            </a:r>
            <a:endParaRPr lang="zh-CN" altLang="en-US" dirty="0" smtClean="0"/>
          </a:p>
          <a:p>
            <a:r>
              <a:rPr lang="zh-CN" altLang="en-US" dirty="0" smtClean="0"/>
              <a:t>　　　　银行存款</a:t>
            </a:r>
            <a:r>
              <a:rPr lang="en-US" dirty="0" smtClean="0"/>
              <a:t>——</a:t>
            </a:r>
            <a:r>
              <a:rPr lang="zh-CN" altLang="en-US" dirty="0" smtClean="0"/>
              <a:t>人民币户             </a:t>
            </a:r>
            <a:r>
              <a:rPr lang="en-US" dirty="0" smtClean="0"/>
              <a:t>150</a:t>
            </a:r>
            <a:endParaRPr lang="zh-CN" altLang="en-US" dirty="0" smtClean="0"/>
          </a:p>
          <a:p>
            <a:r>
              <a:rPr lang="zh-CN" altLang="en-US" dirty="0" smtClean="0"/>
              <a:t>　　　　投资收益                                </a:t>
            </a:r>
            <a:r>
              <a:rPr lang="en-US" dirty="0" smtClean="0"/>
              <a:t>5100</a:t>
            </a:r>
            <a:endParaRPr lang="zh-CN" altLang="en-US" dirty="0" smtClean="0"/>
          </a:p>
          <a:p>
            <a:r>
              <a:rPr lang="zh-CN" altLang="en-US" dirty="0" smtClean="0"/>
              <a:t>借：投资收益                         </a:t>
            </a:r>
            <a:r>
              <a:rPr lang="en-US" dirty="0" smtClean="0"/>
              <a:t>1500</a:t>
            </a:r>
            <a:endParaRPr lang="zh-CN" altLang="en-US" dirty="0" smtClean="0"/>
          </a:p>
          <a:p>
            <a:r>
              <a:rPr lang="zh-CN" altLang="en-US" dirty="0" smtClean="0"/>
              <a:t>　　贷：公允价值变动损益                  </a:t>
            </a:r>
            <a:r>
              <a:rPr lang="en-US" dirty="0" smtClean="0"/>
              <a:t>1500 </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9.2×16</a:t>
            </a:r>
            <a:r>
              <a:rPr lang="zh-CN" altLang="en-US" dirty="0" smtClean="0"/>
              <a:t>年</a:t>
            </a:r>
            <a:r>
              <a:rPr lang="en-US" dirty="0" smtClean="0"/>
              <a:t>1</a:t>
            </a:r>
            <a:r>
              <a:rPr lang="zh-CN" altLang="en-US" dirty="0" smtClean="0"/>
              <a:t>月</a:t>
            </a:r>
            <a:r>
              <a:rPr lang="en-US" dirty="0" smtClean="0"/>
              <a:t>1</a:t>
            </a:r>
            <a:r>
              <a:rPr lang="zh-CN" altLang="en-US" dirty="0" smtClean="0"/>
              <a:t>日，甲公司外购一栋建筑物，价款为</a:t>
            </a:r>
            <a:r>
              <a:rPr lang="en-US" dirty="0" smtClean="0"/>
              <a:t>1200</a:t>
            </a:r>
            <a:r>
              <a:rPr lang="zh-CN" altLang="en-US" dirty="0" smtClean="0"/>
              <a:t>万元，购入后立即用于经营出租，租赁期</a:t>
            </a:r>
            <a:r>
              <a:rPr lang="en-US" dirty="0" smtClean="0"/>
              <a:t>2</a:t>
            </a:r>
            <a:r>
              <a:rPr lang="zh-CN" altLang="en-US" dirty="0" smtClean="0"/>
              <a:t>年，年租金为</a:t>
            </a:r>
            <a:r>
              <a:rPr lang="en-US" dirty="0" smtClean="0"/>
              <a:t>60</a:t>
            </a:r>
            <a:r>
              <a:rPr lang="zh-CN" altLang="en-US" dirty="0" smtClean="0"/>
              <a:t>万元，每年年末收取。甲公司采用公允价值模式对投资性房地产进行后续计量。</a:t>
            </a:r>
            <a:r>
              <a:rPr lang="en-US" dirty="0" smtClean="0"/>
              <a:t>2×16</a:t>
            </a:r>
            <a:r>
              <a:rPr lang="zh-CN" altLang="en-US" dirty="0" smtClean="0"/>
              <a:t>年</a:t>
            </a:r>
            <a:r>
              <a:rPr lang="en-US" dirty="0" smtClean="0"/>
              <a:t>12</a:t>
            </a:r>
            <a:r>
              <a:rPr lang="zh-CN" altLang="en-US" dirty="0" smtClean="0"/>
              <a:t>月</a:t>
            </a:r>
            <a:r>
              <a:rPr lang="en-US" dirty="0" smtClean="0"/>
              <a:t>31</a:t>
            </a:r>
            <a:r>
              <a:rPr lang="zh-CN" altLang="en-US" dirty="0" smtClean="0"/>
              <a:t>日，该建筑物的公允价值为</a:t>
            </a:r>
            <a:r>
              <a:rPr lang="en-US" dirty="0" smtClean="0"/>
              <a:t>1400</a:t>
            </a:r>
            <a:r>
              <a:rPr lang="zh-CN" altLang="en-US" dirty="0" smtClean="0"/>
              <a:t>万元，</a:t>
            </a:r>
            <a:r>
              <a:rPr lang="en-US" dirty="0" smtClean="0"/>
              <a:t>2×17</a:t>
            </a:r>
            <a:r>
              <a:rPr lang="zh-CN" altLang="en-US" dirty="0" smtClean="0"/>
              <a:t>年</a:t>
            </a:r>
            <a:r>
              <a:rPr lang="en-US" dirty="0" smtClean="0"/>
              <a:t>12</a:t>
            </a:r>
            <a:r>
              <a:rPr lang="zh-CN" altLang="en-US" dirty="0" smtClean="0"/>
              <a:t>月</a:t>
            </a:r>
            <a:r>
              <a:rPr lang="en-US" dirty="0" smtClean="0"/>
              <a:t>31</a:t>
            </a:r>
            <a:r>
              <a:rPr lang="zh-CN" altLang="en-US" dirty="0" smtClean="0"/>
              <a:t>日，该建筑物的公允价值为</a:t>
            </a:r>
            <a:r>
              <a:rPr lang="en-US" dirty="0" smtClean="0"/>
              <a:t>1380</a:t>
            </a:r>
            <a:r>
              <a:rPr lang="zh-CN" altLang="en-US" dirty="0" smtClean="0"/>
              <a:t>万元。</a:t>
            </a:r>
            <a:r>
              <a:rPr lang="en-US" dirty="0" smtClean="0"/>
              <a:t>2×18</a:t>
            </a:r>
            <a:r>
              <a:rPr lang="zh-CN" altLang="en-US" dirty="0" smtClean="0"/>
              <a:t>年</a:t>
            </a:r>
            <a:r>
              <a:rPr lang="en-US" dirty="0" smtClean="0"/>
              <a:t>1</a:t>
            </a:r>
            <a:r>
              <a:rPr lang="zh-CN" altLang="en-US" dirty="0" smtClean="0"/>
              <a:t>月</a:t>
            </a:r>
            <a:r>
              <a:rPr lang="en-US" dirty="0" smtClean="0"/>
              <a:t>1</a:t>
            </a:r>
            <a:r>
              <a:rPr lang="zh-CN" altLang="en-US" dirty="0" smtClean="0"/>
              <a:t>日，甲公司将到期收回的该建筑物予以出售，售价为</a:t>
            </a:r>
            <a:r>
              <a:rPr lang="en-US" dirty="0" smtClean="0"/>
              <a:t>1500</a:t>
            </a:r>
            <a:r>
              <a:rPr lang="zh-CN" altLang="en-US" dirty="0" smtClean="0"/>
              <a:t>万元。不考虑其他因素，甲公司持有此投资性房地产累计影响营业利润的金额是（　）万元。 </a:t>
            </a:r>
            <a:endParaRPr lang="zh-CN" altLang="en-US" dirty="0" smtClean="0"/>
          </a:p>
          <a:p>
            <a:pPr algn="just"/>
            <a:r>
              <a:rPr lang="en-US" dirty="0" smtClean="0"/>
              <a:t>A.120 </a:t>
            </a:r>
            <a:r>
              <a:rPr lang="zh-CN" altLang="en-US" dirty="0" smtClean="0"/>
              <a:t>　</a:t>
            </a:r>
            <a:r>
              <a:rPr lang="en-US" dirty="0" smtClean="0"/>
              <a:t>B.420 </a:t>
            </a:r>
            <a:r>
              <a:rPr lang="zh-CN" altLang="en-US" dirty="0" smtClean="0"/>
              <a:t>　</a:t>
            </a:r>
            <a:r>
              <a:rPr lang="en-US" dirty="0" smtClean="0"/>
              <a:t>C.300 </a:t>
            </a:r>
            <a:r>
              <a:rPr lang="zh-CN" altLang="en-US" dirty="0" smtClean="0"/>
              <a:t>　</a:t>
            </a:r>
            <a:r>
              <a:rPr lang="en-US" dirty="0" smtClean="0"/>
              <a:t>D.1500 </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B </a:t>
            </a:r>
            <a:endParaRPr lang="zh-CN" altLang="en-US" b="1" dirty="0" smtClean="0">
              <a:solidFill>
                <a:srgbClr val="19ADB7"/>
              </a:solidFill>
            </a:endParaRPr>
          </a:p>
          <a:p>
            <a:pPr algn="just"/>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甲公司持有此投资性房地产累计影响营业利润的金额＝</a:t>
            </a:r>
            <a:r>
              <a:rPr lang="en-US" dirty="0" smtClean="0"/>
              <a:t>200</a:t>
            </a:r>
            <a:r>
              <a:rPr lang="zh-CN" altLang="en-US" dirty="0" smtClean="0"/>
              <a:t>－</a:t>
            </a:r>
            <a:r>
              <a:rPr lang="en-US" dirty="0" smtClean="0"/>
              <a:t>20</a:t>
            </a:r>
            <a:r>
              <a:rPr lang="zh-CN" altLang="en-US" dirty="0" smtClean="0"/>
              <a:t>＋</a:t>
            </a:r>
            <a:r>
              <a:rPr lang="en-US" dirty="0" smtClean="0"/>
              <a:t>60×2</a:t>
            </a:r>
            <a:r>
              <a:rPr lang="zh-CN" altLang="en-US" dirty="0" smtClean="0"/>
              <a:t>＋</a:t>
            </a:r>
            <a:r>
              <a:rPr lang="en-US" dirty="0" smtClean="0"/>
              <a:t>1500</a:t>
            </a:r>
            <a:r>
              <a:rPr lang="zh-CN" altLang="en-US" dirty="0" smtClean="0"/>
              <a:t>－</a:t>
            </a:r>
            <a:r>
              <a:rPr lang="en-US" dirty="0" smtClean="0"/>
              <a:t>1380</a:t>
            </a:r>
            <a:r>
              <a:rPr lang="zh-CN" altLang="en-US" dirty="0" smtClean="0"/>
              <a:t>＝</a:t>
            </a:r>
            <a:r>
              <a:rPr lang="en-US" dirty="0" smtClean="0"/>
              <a:t>420</a:t>
            </a:r>
            <a:r>
              <a:rPr lang="zh-CN" altLang="en-US" dirty="0" smtClean="0"/>
              <a:t>（万元），出售时公允价值变动损益转到其他业务成本的分录，借贷方都是损益类科目，一借一贷，合计不影响营业利润。甲公司的相关会计分录：</a:t>
            </a:r>
            <a:endParaRPr lang="zh-CN" altLang="en-US" dirty="0" smtClean="0"/>
          </a:p>
          <a:p>
            <a:pPr algn="just"/>
            <a:r>
              <a:rPr lang="en-US" dirty="0" smtClean="0"/>
              <a:t>2016</a:t>
            </a:r>
            <a:r>
              <a:rPr lang="zh-CN" altLang="en-US" dirty="0" smtClean="0"/>
              <a:t>年</a:t>
            </a:r>
            <a:r>
              <a:rPr lang="en-US" dirty="0" smtClean="0"/>
              <a:t>1</a:t>
            </a:r>
            <a:r>
              <a:rPr lang="zh-CN" altLang="en-US" dirty="0" smtClean="0"/>
              <a:t>月</a:t>
            </a:r>
            <a:r>
              <a:rPr lang="en-US" dirty="0" smtClean="0"/>
              <a:t>1</a:t>
            </a:r>
            <a:r>
              <a:rPr lang="zh-CN" altLang="en-US" dirty="0" smtClean="0"/>
              <a:t>日：</a:t>
            </a:r>
            <a:endParaRPr lang="zh-CN" altLang="en-US" dirty="0" smtClean="0"/>
          </a:p>
          <a:p>
            <a:pPr algn="just"/>
            <a:r>
              <a:rPr lang="zh-CN" altLang="en-US" dirty="0" smtClean="0"/>
              <a:t>借：投资性房地产</a:t>
            </a:r>
            <a:r>
              <a:rPr lang="en-US" dirty="0" smtClean="0"/>
              <a:t>——</a:t>
            </a:r>
            <a:r>
              <a:rPr lang="zh-CN" altLang="en-US" dirty="0" smtClean="0"/>
              <a:t>成本　</a:t>
            </a:r>
            <a:r>
              <a:rPr lang="en-US" dirty="0" smtClean="0"/>
              <a:t> 1200</a:t>
            </a:r>
            <a:endParaRPr lang="zh-CN" altLang="en-US" dirty="0" smtClean="0"/>
          </a:p>
          <a:p>
            <a:pPr algn="just"/>
            <a:r>
              <a:rPr lang="zh-CN" altLang="en-US" dirty="0" smtClean="0"/>
              <a:t>　　贷：银行存款等</a:t>
            </a:r>
            <a:r>
              <a:rPr lang="en-US" dirty="0" smtClean="0"/>
              <a:t> </a:t>
            </a:r>
            <a:r>
              <a:rPr lang="zh-CN" altLang="en-US" dirty="0" smtClean="0"/>
              <a:t>　　　　　　　</a:t>
            </a:r>
            <a:r>
              <a:rPr lang="en-US" dirty="0" smtClean="0"/>
              <a:t>1200</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395289" y="627063"/>
            <a:ext cx="8065144" cy="3960812"/>
          </a:xfrm>
        </p:spPr>
        <p:txBody>
          <a:bodyPr/>
          <a:lstStyle/>
          <a:p>
            <a:pPr algn="just"/>
            <a:r>
              <a:rPr lang="zh-CN" altLang="en-US" b="1" dirty="0" smtClean="0">
                <a:solidFill>
                  <a:srgbClr val="19ADB7"/>
                </a:solidFill>
              </a:rPr>
              <a:t>一、单项选择题</a:t>
            </a:r>
            <a:r>
              <a:rPr lang="zh-CN" altLang="en-US" dirty="0" smtClean="0"/>
              <a:t>（本类题共</a:t>
            </a:r>
            <a:r>
              <a:rPr lang="en-US" dirty="0" smtClean="0"/>
              <a:t>10</a:t>
            </a:r>
            <a:r>
              <a:rPr lang="zh-CN" altLang="en-US" dirty="0" smtClean="0"/>
              <a:t>小题，每小题</a:t>
            </a:r>
            <a:r>
              <a:rPr lang="en-US" dirty="0" smtClean="0"/>
              <a:t>1.5</a:t>
            </a:r>
            <a:r>
              <a:rPr lang="zh-CN" altLang="en-US" dirty="0" smtClean="0"/>
              <a:t>分，共</a:t>
            </a:r>
            <a:r>
              <a:rPr lang="en-US" dirty="0" smtClean="0"/>
              <a:t>15</a:t>
            </a:r>
            <a:r>
              <a:rPr lang="zh-CN" altLang="en-US" dirty="0" smtClean="0"/>
              <a:t>分。每小题备选答案中，只有一个符合题意的正确答案。多选、错选、不选均不</a:t>
            </a:r>
            <a:endParaRPr lang="en-US" altLang="zh-CN" dirty="0" smtClean="0"/>
          </a:p>
          <a:p>
            <a:pPr indent="0" algn="just"/>
            <a:r>
              <a:rPr lang="zh-CN" altLang="en-US" dirty="0" smtClean="0"/>
              <a:t>得分）</a:t>
            </a:r>
            <a:r>
              <a:rPr lang="en-US" b="1" dirty="0" smtClean="0"/>
              <a:t>   </a:t>
            </a:r>
            <a:endParaRPr lang="zh-CN" alt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2016</a:t>
            </a:r>
            <a:r>
              <a:rPr lang="zh-CN" altLang="en-US" dirty="0" smtClean="0"/>
              <a:t>年</a:t>
            </a:r>
            <a:r>
              <a:rPr lang="en-US" dirty="0" smtClean="0"/>
              <a:t>12</a:t>
            </a:r>
            <a:r>
              <a:rPr lang="zh-CN" altLang="en-US" dirty="0" smtClean="0"/>
              <a:t>月</a:t>
            </a:r>
            <a:r>
              <a:rPr lang="en-US" dirty="0" smtClean="0"/>
              <a:t>31</a:t>
            </a:r>
            <a:r>
              <a:rPr lang="zh-CN" altLang="en-US" dirty="0" smtClean="0"/>
              <a:t>日：</a:t>
            </a:r>
            <a:endParaRPr lang="zh-CN" altLang="en-US" dirty="0" smtClean="0"/>
          </a:p>
          <a:p>
            <a:pPr algn="just"/>
            <a:r>
              <a:rPr lang="zh-CN" altLang="en-US" dirty="0" smtClean="0"/>
              <a:t>借：投资性房地产</a:t>
            </a:r>
            <a:r>
              <a:rPr lang="en-US" dirty="0" smtClean="0"/>
              <a:t>——</a:t>
            </a:r>
            <a:r>
              <a:rPr lang="zh-CN" altLang="en-US" dirty="0" smtClean="0"/>
              <a:t>公允价值变动　</a:t>
            </a:r>
            <a:r>
              <a:rPr lang="en-US" dirty="0" smtClean="0"/>
              <a:t> 200</a:t>
            </a:r>
            <a:endParaRPr lang="zh-CN" altLang="en-US" dirty="0" smtClean="0"/>
          </a:p>
          <a:p>
            <a:pPr algn="just"/>
            <a:r>
              <a:rPr lang="zh-CN" altLang="en-US" dirty="0" smtClean="0"/>
              <a:t>　　贷：公允价值变动损益　　　　　　　　</a:t>
            </a:r>
            <a:r>
              <a:rPr lang="en-US" dirty="0" smtClean="0"/>
              <a:t>  200</a:t>
            </a:r>
            <a:endParaRPr lang="zh-CN" altLang="en-US" dirty="0" smtClean="0"/>
          </a:p>
          <a:p>
            <a:pPr algn="just"/>
            <a:r>
              <a:rPr lang="zh-CN" altLang="en-US" dirty="0" smtClean="0"/>
              <a:t>借：银行存款　　　　　　　　　　　</a:t>
            </a:r>
            <a:r>
              <a:rPr lang="en-US" dirty="0" smtClean="0"/>
              <a:t>    60</a:t>
            </a:r>
            <a:endParaRPr lang="zh-CN" altLang="en-US" dirty="0" smtClean="0"/>
          </a:p>
          <a:p>
            <a:pPr algn="just"/>
            <a:r>
              <a:rPr lang="zh-CN" altLang="en-US" dirty="0" smtClean="0"/>
              <a:t>　　贷：其他业务收入</a:t>
            </a:r>
            <a:r>
              <a:rPr lang="en-US" dirty="0" smtClean="0"/>
              <a:t> </a:t>
            </a:r>
            <a:r>
              <a:rPr lang="zh-CN" altLang="en-US" dirty="0" smtClean="0"/>
              <a:t>　　　　　　　　　　　</a:t>
            </a:r>
            <a:r>
              <a:rPr lang="en-US" dirty="0" smtClean="0"/>
              <a:t>60</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2017</a:t>
            </a:r>
            <a:r>
              <a:rPr lang="zh-CN" altLang="en-US" dirty="0" smtClean="0"/>
              <a:t>年</a:t>
            </a:r>
            <a:r>
              <a:rPr lang="en-US" dirty="0" smtClean="0"/>
              <a:t>12</a:t>
            </a:r>
            <a:r>
              <a:rPr lang="zh-CN" altLang="en-US" dirty="0" smtClean="0"/>
              <a:t>月</a:t>
            </a:r>
            <a:r>
              <a:rPr lang="en-US" dirty="0" smtClean="0"/>
              <a:t>31</a:t>
            </a:r>
            <a:r>
              <a:rPr lang="zh-CN" altLang="en-US" dirty="0" smtClean="0"/>
              <a:t>日：</a:t>
            </a:r>
            <a:endParaRPr lang="zh-CN" altLang="en-US" dirty="0" smtClean="0"/>
          </a:p>
          <a:p>
            <a:pPr algn="just"/>
            <a:r>
              <a:rPr lang="zh-CN" altLang="en-US" dirty="0" smtClean="0"/>
              <a:t>借：公允价值变动损益</a:t>
            </a:r>
            <a:r>
              <a:rPr lang="en-US" dirty="0" smtClean="0"/>
              <a:t> </a:t>
            </a:r>
            <a:r>
              <a:rPr lang="zh-CN" altLang="en-US" dirty="0" smtClean="0"/>
              <a:t>　　　　　　　　　　　</a:t>
            </a:r>
            <a:r>
              <a:rPr lang="en-US" dirty="0" smtClean="0"/>
              <a:t>20</a:t>
            </a:r>
            <a:endParaRPr lang="zh-CN" altLang="en-US" dirty="0" smtClean="0"/>
          </a:p>
          <a:p>
            <a:pPr algn="just"/>
            <a:r>
              <a:rPr lang="zh-CN" altLang="en-US" dirty="0" smtClean="0"/>
              <a:t>　　贷：投资性房地产</a:t>
            </a:r>
            <a:r>
              <a:rPr lang="en-US" dirty="0" smtClean="0"/>
              <a:t>——</a:t>
            </a:r>
            <a:r>
              <a:rPr lang="zh-CN" altLang="en-US" dirty="0" smtClean="0"/>
              <a:t>公允价值变动</a:t>
            </a:r>
            <a:r>
              <a:rPr lang="en-US" dirty="0" smtClean="0"/>
              <a:t> </a:t>
            </a:r>
            <a:r>
              <a:rPr lang="zh-CN" altLang="en-US" dirty="0" smtClean="0"/>
              <a:t>　　　　　　</a:t>
            </a:r>
            <a:r>
              <a:rPr lang="en-US" dirty="0" smtClean="0"/>
              <a:t>20</a:t>
            </a:r>
            <a:endParaRPr lang="zh-CN" altLang="en-US" dirty="0" smtClean="0"/>
          </a:p>
          <a:p>
            <a:pPr algn="just"/>
            <a:r>
              <a:rPr lang="zh-CN" altLang="en-US" dirty="0" smtClean="0"/>
              <a:t>借：银行存款</a:t>
            </a:r>
            <a:r>
              <a:rPr lang="en-US" dirty="0" smtClean="0"/>
              <a:t> </a:t>
            </a:r>
            <a:r>
              <a:rPr lang="zh-CN" altLang="en-US" dirty="0" smtClean="0"/>
              <a:t>　　　　　　　　　　　　　　　</a:t>
            </a:r>
            <a:r>
              <a:rPr lang="en-US" dirty="0" smtClean="0"/>
              <a:t>60</a:t>
            </a:r>
            <a:endParaRPr lang="zh-CN" altLang="en-US" dirty="0" smtClean="0"/>
          </a:p>
          <a:p>
            <a:pPr algn="just"/>
            <a:r>
              <a:rPr lang="zh-CN" altLang="en-US" dirty="0" smtClean="0"/>
              <a:t>　　贷：其他业务收入　　　　　　　　　　　　　　</a:t>
            </a:r>
            <a:r>
              <a:rPr lang="en-US" dirty="0" smtClean="0"/>
              <a:t> 60</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2018</a:t>
            </a:r>
            <a:r>
              <a:rPr lang="zh-CN" altLang="en-US" dirty="0" smtClean="0"/>
              <a:t>年</a:t>
            </a:r>
            <a:r>
              <a:rPr lang="en-US" dirty="0" smtClean="0"/>
              <a:t>1</a:t>
            </a:r>
            <a:r>
              <a:rPr lang="zh-CN" altLang="en-US" dirty="0" smtClean="0"/>
              <a:t>月</a:t>
            </a:r>
            <a:r>
              <a:rPr lang="en-US" dirty="0" smtClean="0"/>
              <a:t>1</a:t>
            </a:r>
            <a:r>
              <a:rPr lang="zh-CN" altLang="en-US" dirty="0" smtClean="0"/>
              <a:t>日：</a:t>
            </a:r>
            <a:endParaRPr lang="zh-CN" altLang="en-US" dirty="0" smtClean="0"/>
          </a:p>
          <a:p>
            <a:pPr algn="just"/>
            <a:r>
              <a:rPr lang="zh-CN" altLang="en-US" dirty="0" smtClean="0"/>
              <a:t>借：银行存款</a:t>
            </a:r>
            <a:r>
              <a:rPr lang="en-US" dirty="0" smtClean="0"/>
              <a:t>                                      1500</a:t>
            </a:r>
            <a:endParaRPr lang="zh-CN" altLang="en-US" dirty="0" smtClean="0"/>
          </a:p>
          <a:p>
            <a:pPr algn="just"/>
            <a:r>
              <a:rPr lang="zh-CN" altLang="en-US" dirty="0" smtClean="0"/>
              <a:t>　　贷：其他业务收入</a:t>
            </a:r>
            <a:r>
              <a:rPr lang="en-US" dirty="0" smtClean="0"/>
              <a:t> </a:t>
            </a:r>
            <a:r>
              <a:rPr lang="zh-CN" altLang="en-US" dirty="0" smtClean="0"/>
              <a:t>　　　　　　　　　　　　　</a:t>
            </a:r>
            <a:r>
              <a:rPr lang="en-US" dirty="0" smtClean="0"/>
              <a:t>1500</a:t>
            </a:r>
            <a:endParaRPr lang="zh-CN" altLang="en-US" dirty="0" smtClean="0"/>
          </a:p>
          <a:p>
            <a:pPr algn="just"/>
            <a:r>
              <a:rPr lang="zh-CN" altLang="en-US" dirty="0" smtClean="0"/>
              <a:t>借：其他业务成本</a:t>
            </a:r>
            <a:r>
              <a:rPr lang="en-US" dirty="0" smtClean="0"/>
              <a:t>                               1380</a:t>
            </a:r>
            <a:endParaRPr lang="zh-CN" altLang="en-US" dirty="0" smtClean="0"/>
          </a:p>
          <a:p>
            <a:pPr algn="just"/>
            <a:r>
              <a:rPr lang="zh-CN" altLang="en-US" dirty="0" smtClean="0"/>
              <a:t>　　贷：投资性房地产</a:t>
            </a:r>
            <a:r>
              <a:rPr lang="en-US" dirty="0" smtClean="0"/>
              <a:t>——</a:t>
            </a:r>
            <a:r>
              <a:rPr lang="zh-CN" altLang="en-US" dirty="0" smtClean="0"/>
              <a:t>成本</a:t>
            </a:r>
            <a:r>
              <a:rPr lang="en-US" dirty="0" smtClean="0"/>
              <a:t> </a:t>
            </a:r>
            <a:r>
              <a:rPr lang="zh-CN" altLang="en-US" dirty="0" smtClean="0"/>
              <a:t>　　　　　　　　   </a:t>
            </a:r>
            <a:r>
              <a:rPr lang="en-US" dirty="0" smtClean="0"/>
              <a:t>1200</a:t>
            </a:r>
            <a:endParaRPr lang="zh-CN" altLang="en-US" dirty="0" smtClean="0"/>
          </a:p>
          <a:p>
            <a:pPr algn="just"/>
            <a:r>
              <a:rPr lang="zh-CN" altLang="en-US" dirty="0" smtClean="0"/>
              <a:t>　　　　　　　　　　</a:t>
            </a:r>
            <a:r>
              <a:rPr lang="en-US" dirty="0" smtClean="0"/>
              <a:t>——</a:t>
            </a:r>
            <a:r>
              <a:rPr lang="zh-CN" altLang="en-US" dirty="0" smtClean="0"/>
              <a:t>公允价值变动</a:t>
            </a:r>
            <a:r>
              <a:rPr lang="en-US" dirty="0" smtClean="0"/>
              <a:t> </a:t>
            </a:r>
            <a:r>
              <a:rPr lang="zh-CN" altLang="en-US" dirty="0" smtClean="0"/>
              <a:t>　　　　　 </a:t>
            </a:r>
            <a:r>
              <a:rPr lang="en-US" dirty="0" smtClean="0"/>
              <a:t>180</a:t>
            </a:r>
            <a:endParaRPr lang="zh-CN" altLang="en-US" dirty="0" smtClean="0"/>
          </a:p>
          <a:p>
            <a:pPr algn="just"/>
            <a:r>
              <a:rPr lang="zh-CN" altLang="en-US" dirty="0" smtClean="0"/>
              <a:t>借：公允价值变动损益</a:t>
            </a:r>
            <a:r>
              <a:rPr lang="en-US" dirty="0" smtClean="0"/>
              <a:t>                          180</a:t>
            </a:r>
            <a:endParaRPr lang="zh-CN" altLang="en-US" dirty="0" smtClean="0"/>
          </a:p>
          <a:p>
            <a:pPr algn="just"/>
            <a:r>
              <a:rPr lang="zh-CN" altLang="en-US" dirty="0" smtClean="0"/>
              <a:t>　　贷：其他业务成本                                              </a:t>
            </a:r>
            <a:r>
              <a:rPr lang="en-US" dirty="0" smtClean="0"/>
              <a:t> 180</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b="1" dirty="0" smtClean="0">
                <a:solidFill>
                  <a:srgbClr val="19ADB7"/>
                </a:solidFill>
              </a:rPr>
              <a:t>【</a:t>
            </a:r>
            <a:r>
              <a:rPr lang="zh-CN" altLang="en-US" b="1" dirty="0" smtClean="0">
                <a:solidFill>
                  <a:srgbClr val="19ADB7"/>
                </a:solidFill>
              </a:rPr>
              <a:t>点评</a:t>
            </a:r>
            <a:r>
              <a:rPr lang="en-US" altLang="zh-CN" b="1" dirty="0" smtClean="0">
                <a:solidFill>
                  <a:srgbClr val="19ADB7"/>
                </a:solidFill>
              </a:rPr>
              <a:t>】</a:t>
            </a:r>
            <a:r>
              <a:rPr lang="zh-CN" altLang="en-US" dirty="0" smtClean="0"/>
              <a:t>本题易错点是最后一笔分录，这笔分录借贷方都影响营业利润，借方减少营业利润</a:t>
            </a:r>
            <a:r>
              <a:rPr lang="en-US" dirty="0" smtClean="0"/>
              <a:t>180</a:t>
            </a:r>
            <a:r>
              <a:rPr lang="zh-CN" altLang="en-US" dirty="0" smtClean="0"/>
              <a:t>万元，贷方增加营业利润</a:t>
            </a:r>
            <a:r>
              <a:rPr lang="en-US" dirty="0" smtClean="0"/>
              <a:t>180</a:t>
            </a:r>
            <a:r>
              <a:rPr lang="zh-CN" altLang="en-US" dirty="0" smtClean="0"/>
              <a:t>万元，合计对营业利润的影响金额是</a:t>
            </a:r>
            <a:r>
              <a:rPr lang="en-US" dirty="0" smtClean="0"/>
              <a:t>0</a:t>
            </a:r>
            <a:r>
              <a:rPr lang="zh-CN" altLang="en-US" dirty="0" smtClean="0"/>
              <a:t>，所以不考虑这笔分录。</a:t>
            </a:r>
            <a:endParaRPr lang="zh-CN" altLang="en-US" dirty="0" smtClean="0"/>
          </a:p>
          <a:p>
            <a:r>
              <a:rPr lang="zh-CN" altLang="en-US" dirty="0" smtClean="0"/>
              <a:t>另外，如果公允价值模式计量下的投资性房地产，是由非投资性房地产转换来的，且当初确认了其他综合收益，则该其他综合收益在处置时也要转到其他业务成本，这笔分录是会影响营业利润的。</a:t>
            </a:r>
            <a:endParaRPr lang="zh-CN" altLang="en-US" dirty="0" smtClean="0"/>
          </a:p>
          <a:p>
            <a:r>
              <a:rPr lang="zh-CN" altLang="en-US" dirty="0" smtClean="0"/>
              <a:t>公式：投资性房地产处置影响营业利润＝处置价款－账面价值＋其他综合收益</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b="1" dirty="0" smtClean="0">
                <a:solidFill>
                  <a:srgbClr val="19ADB7"/>
                </a:solidFill>
              </a:rPr>
              <a:t>二、多项选择题</a:t>
            </a:r>
            <a:r>
              <a:rPr lang="zh-CN" altLang="en-US" dirty="0" smtClean="0"/>
              <a:t>（本类题共</a:t>
            </a:r>
            <a:r>
              <a:rPr lang="en-US" dirty="0" smtClean="0"/>
              <a:t>10</a:t>
            </a:r>
            <a:r>
              <a:rPr lang="zh-CN" altLang="en-US" dirty="0" smtClean="0"/>
              <a:t>小题，每小题</a:t>
            </a:r>
            <a:r>
              <a:rPr lang="en-US" dirty="0" smtClean="0"/>
              <a:t>2</a:t>
            </a:r>
            <a:r>
              <a:rPr lang="zh-CN" altLang="en-US" dirty="0" smtClean="0"/>
              <a:t>分，共</a:t>
            </a:r>
            <a:r>
              <a:rPr lang="en-US" dirty="0" smtClean="0"/>
              <a:t>20</a:t>
            </a:r>
            <a:r>
              <a:rPr lang="zh-CN" altLang="en-US" dirty="0" smtClean="0"/>
              <a:t>分。每小题备选答案中，有两个或两个以上符合题意的正确答案。多选、少选、错选、不选均不得分）</a:t>
            </a:r>
            <a:r>
              <a:rPr lang="en-US" b="1"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lnSpc>
                <a:spcPct val="140000"/>
              </a:lnSpc>
            </a:pPr>
            <a:r>
              <a:rPr lang="en-US" dirty="0" smtClean="0"/>
              <a:t>7.A</a:t>
            </a:r>
            <a:r>
              <a:rPr lang="zh-CN" altLang="en-US" dirty="0" smtClean="0"/>
              <a:t>房地产开发企业持有</a:t>
            </a:r>
            <a:r>
              <a:rPr lang="en-US" dirty="0" smtClean="0"/>
              <a:t>B</a:t>
            </a:r>
            <a:r>
              <a:rPr lang="zh-CN" altLang="en-US" dirty="0" smtClean="0"/>
              <a:t>投资性主体</a:t>
            </a:r>
            <a:r>
              <a:rPr lang="en-US" dirty="0" smtClean="0"/>
              <a:t>80</a:t>
            </a:r>
            <a:r>
              <a:rPr lang="zh-CN" altLang="en-US" dirty="0" smtClean="0"/>
              <a:t>％的股权，能够控制</a:t>
            </a:r>
            <a:r>
              <a:rPr lang="en-US" dirty="0" smtClean="0"/>
              <a:t>B</a:t>
            </a:r>
            <a:r>
              <a:rPr lang="zh-CN" altLang="en-US" dirty="0" smtClean="0"/>
              <a:t>投资性主体；</a:t>
            </a:r>
            <a:r>
              <a:rPr lang="en-US" dirty="0" smtClean="0"/>
              <a:t>B</a:t>
            </a:r>
            <a:r>
              <a:rPr lang="zh-CN" altLang="en-US" dirty="0" smtClean="0"/>
              <a:t>投资性主体分别持有</a:t>
            </a:r>
            <a:r>
              <a:rPr lang="en-US" dirty="0" smtClean="0"/>
              <a:t>C</a:t>
            </a:r>
            <a:r>
              <a:rPr lang="zh-CN" altLang="en-US" dirty="0" smtClean="0"/>
              <a:t>公司</a:t>
            </a:r>
            <a:r>
              <a:rPr lang="en-US" dirty="0" smtClean="0"/>
              <a:t>60</a:t>
            </a:r>
            <a:r>
              <a:rPr lang="zh-CN" altLang="en-US" dirty="0" smtClean="0"/>
              <a:t>％的股权和</a:t>
            </a:r>
            <a:r>
              <a:rPr lang="en-US" dirty="0" smtClean="0"/>
              <a:t>D</a:t>
            </a:r>
            <a:r>
              <a:rPr lang="zh-CN" altLang="en-US" dirty="0" smtClean="0"/>
              <a:t>公司</a:t>
            </a:r>
            <a:r>
              <a:rPr lang="en-US" dirty="0" smtClean="0"/>
              <a:t>70</a:t>
            </a:r>
            <a:r>
              <a:rPr lang="zh-CN" altLang="en-US" dirty="0" smtClean="0"/>
              <a:t>％的股权并能控制这两个公司。</a:t>
            </a:r>
            <a:r>
              <a:rPr lang="en-US" dirty="0" smtClean="0"/>
              <a:t>C</a:t>
            </a:r>
            <a:r>
              <a:rPr lang="zh-CN" altLang="en-US" dirty="0" smtClean="0"/>
              <a:t>公司和</a:t>
            </a:r>
            <a:r>
              <a:rPr lang="en-US" dirty="0" smtClean="0"/>
              <a:t>D</a:t>
            </a:r>
            <a:r>
              <a:rPr lang="zh-CN" altLang="en-US" dirty="0" smtClean="0"/>
              <a:t>公司均为生产型企业，其中</a:t>
            </a:r>
            <a:r>
              <a:rPr lang="en-US" dirty="0" smtClean="0"/>
              <a:t>C</a:t>
            </a:r>
            <a:r>
              <a:rPr lang="zh-CN" altLang="en-US" dirty="0" smtClean="0"/>
              <a:t>公司为</a:t>
            </a:r>
            <a:r>
              <a:rPr lang="en-US" dirty="0" smtClean="0"/>
              <a:t>B</a:t>
            </a:r>
            <a:r>
              <a:rPr lang="zh-CN" altLang="en-US" dirty="0" smtClean="0"/>
              <a:t>投资性主体的投资活动提供相关服务，</a:t>
            </a:r>
            <a:r>
              <a:rPr lang="en-US" dirty="0" smtClean="0"/>
              <a:t>D</a:t>
            </a:r>
            <a:r>
              <a:rPr lang="zh-CN" altLang="en-US" dirty="0" smtClean="0"/>
              <a:t>公司不为其投资活动提供相关服务。不考虑其他因素，下列说法中正确的有（　）。 </a:t>
            </a:r>
            <a:endParaRPr lang="zh-CN" altLang="en-US" dirty="0" smtClean="0"/>
          </a:p>
          <a:p>
            <a:pPr algn="just">
              <a:lnSpc>
                <a:spcPct val="140000"/>
              </a:lnSpc>
            </a:pPr>
            <a:r>
              <a:rPr lang="en-US" dirty="0" smtClean="0"/>
              <a:t>A.B</a:t>
            </a:r>
            <a:r>
              <a:rPr lang="zh-CN" altLang="en-US" dirty="0" smtClean="0"/>
              <a:t>公司应纳入</a:t>
            </a:r>
            <a:r>
              <a:rPr lang="en-US" dirty="0" smtClean="0"/>
              <a:t>A</a:t>
            </a:r>
            <a:r>
              <a:rPr lang="zh-CN" altLang="en-US" dirty="0" smtClean="0"/>
              <a:t>公司合并范围</a:t>
            </a:r>
            <a:r>
              <a:rPr lang="en-US" dirty="0" smtClean="0"/>
              <a:t> </a:t>
            </a:r>
            <a:endParaRPr lang="zh-CN" altLang="en-US" dirty="0" smtClean="0"/>
          </a:p>
          <a:p>
            <a:pPr algn="just">
              <a:lnSpc>
                <a:spcPct val="140000"/>
              </a:lnSpc>
            </a:pPr>
            <a:r>
              <a:rPr lang="en-US" dirty="0" smtClean="0"/>
              <a:t>B.D</a:t>
            </a:r>
            <a:r>
              <a:rPr lang="zh-CN" altLang="en-US" dirty="0" smtClean="0"/>
              <a:t>公司应纳入</a:t>
            </a:r>
            <a:r>
              <a:rPr lang="en-US" dirty="0" smtClean="0"/>
              <a:t>B</a:t>
            </a:r>
            <a:r>
              <a:rPr lang="zh-CN" altLang="en-US" dirty="0" smtClean="0"/>
              <a:t>投资性主体的合并范围</a:t>
            </a:r>
            <a:r>
              <a:rPr lang="en-US" dirty="0" smtClean="0"/>
              <a:t> </a:t>
            </a:r>
            <a:endParaRPr lang="zh-CN" altLang="en-US" dirty="0" smtClean="0"/>
          </a:p>
          <a:p>
            <a:pPr algn="just">
              <a:lnSpc>
                <a:spcPct val="140000"/>
              </a:lnSpc>
            </a:pPr>
            <a:r>
              <a:rPr lang="en-US" dirty="0" smtClean="0"/>
              <a:t>C.C</a:t>
            </a:r>
            <a:r>
              <a:rPr lang="zh-CN" altLang="en-US" dirty="0" smtClean="0"/>
              <a:t>公司不应纳入</a:t>
            </a:r>
            <a:r>
              <a:rPr lang="en-US" dirty="0" smtClean="0"/>
              <a:t>A</a:t>
            </a:r>
            <a:r>
              <a:rPr lang="zh-CN" altLang="en-US" dirty="0" smtClean="0"/>
              <a:t>公司的合并范围</a:t>
            </a:r>
            <a:r>
              <a:rPr lang="en-US" dirty="0" smtClean="0"/>
              <a:t> </a:t>
            </a:r>
            <a:endParaRPr lang="zh-CN" altLang="en-US" dirty="0" smtClean="0"/>
          </a:p>
          <a:p>
            <a:pPr algn="just">
              <a:lnSpc>
                <a:spcPct val="140000"/>
              </a:lnSpc>
            </a:pPr>
            <a:r>
              <a:rPr lang="en-US" dirty="0" smtClean="0"/>
              <a:t>D.D</a:t>
            </a:r>
            <a:r>
              <a:rPr lang="zh-CN" altLang="en-US" dirty="0" smtClean="0"/>
              <a:t>公司应纳入</a:t>
            </a:r>
            <a:r>
              <a:rPr lang="en-US" dirty="0" smtClean="0"/>
              <a:t>A</a:t>
            </a:r>
            <a:r>
              <a:rPr lang="zh-CN" altLang="en-US" dirty="0" smtClean="0"/>
              <a:t>公司的合并范围</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AD </a:t>
            </a:r>
            <a:endParaRPr lang="zh-CN" altLang="en-US" b="1" dirty="0" smtClean="0">
              <a:solidFill>
                <a:srgbClr val="19ADB7"/>
              </a:solidFill>
            </a:endParaRPr>
          </a:p>
          <a:p>
            <a:pPr algn="just"/>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如果母公司是投资性主体，则只应将那些为投资性主体的投资活动提供相关服务的子公司纳入合并范围，所以选项</a:t>
            </a:r>
            <a:r>
              <a:rPr lang="en-US" dirty="0" smtClean="0"/>
              <a:t>B</a:t>
            </a:r>
            <a:r>
              <a:rPr lang="zh-CN" altLang="en-US" dirty="0" smtClean="0"/>
              <a:t>不正确；母公司本身如果不是投资性主体，则应将其通过投资性主体间接控制的会计主体纳入合并范围，所以选项</a:t>
            </a:r>
            <a:r>
              <a:rPr lang="en-US" dirty="0" smtClean="0"/>
              <a:t>C</a:t>
            </a:r>
            <a:r>
              <a:rPr lang="zh-CN" altLang="en-US" dirty="0" smtClean="0"/>
              <a:t>不正确。</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9.</a:t>
            </a:r>
            <a:r>
              <a:rPr lang="zh-CN" altLang="en-US" dirty="0" smtClean="0"/>
              <a:t>下列各项中，属于利得的有（　）。 </a:t>
            </a:r>
            <a:endParaRPr lang="zh-CN" altLang="en-US" dirty="0" smtClean="0"/>
          </a:p>
          <a:p>
            <a:pPr algn="just"/>
            <a:r>
              <a:rPr lang="en-US" dirty="0" smtClean="0"/>
              <a:t>A.</a:t>
            </a:r>
            <a:r>
              <a:rPr lang="zh-CN" altLang="en-US" dirty="0" smtClean="0"/>
              <a:t>固定资产处置时的资产处置收益</a:t>
            </a:r>
            <a:r>
              <a:rPr lang="en-US" dirty="0" smtClean="0"/>
              <a:t> </a:t>
            </a:r>
            <a:endParaRPr lang="zh-CN" altLang="en-US" dirty="0" smtClean="0"/>
          </a:p>
          <a:p>
            <a:pPr algn="just"/>
            <a:r>
              <a:rPr lang="en-US" dirty="0" smtClean="0"/>
              <a:t>B.</a:t>
            </a:r>
            <a:r>
              <a:rPr lang="zh-CN" altLang="en-US" dirty="0" smtClean="0"/>
              <a:t>投资者的出资额大于其在被投资单位注册资本中所占份额的金额</a:t>
            </a:r>
            <a:r>
              <a:rPr lang="en-US" dirty="0" smtClean="0"/>
              <a:t> </a:t>
            </a:r>
            <a:endParaRPr lang="zh-CN" altLang="en-US" dirty="0" smtClean="0"/>
          </a:p>
          <a:p>
            <a:pPr algn="just"/>
            <a:r>
              <a:rPr lang="en-US" dirty="0" smtClean="0"/>
              <a:t>C.</a:t>
            </a:r>
            <a:r>
              <a:rPr lang="zh-CN" altLang="en-US" dirty="0" smtClean="0"/>
              <a:t>债务重组收益</a:t>
            </a:r>
            <a:r>
              <a:rPr lang="en-US" dirty="0" smtClean="0"/>
              <a:t> </a:t>
            </a:r>
            <a:endParaRPr lang="zh-CN" altLang="en-US" dirty="0" smtClean="0"/>
          </a:p>
          <a:p>
            <a:pPr algn="just"/>
            <a:r>
              <a:rPr lang="en-US" dirty="0" smtClean="0"/>
              <a:t>D.</a:t>
            </a:r>
            <a:r>
              <a:rPr lang="zh-CN" altLang="en-US" dirty="0" smtClean="0"/>
              <a:t>采用权益法核算的长期股权投资，在持股比例不变的情况下，投资企业享有被投资单位增加的其他综合收益变动的份额</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ACD </a:t>
            </a:r>
            <a:endParaRPr lang="zh-CN" altLang="en-US" b="1" dirty="0" smtClean="0">
              <a:solidFill>
                <a:srgbClr val="19ADB7"/>
              </a:solidFill>
            </a:endParaRPr>
          </a:p>
          <a:p>
            <a:pPr algn="just"/>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选项</a:t>
            </a:r>
            <a:r>
              <a:rPr lang="en-US" dirty="0" smtClean="0"/>
              <a:t>A</a:t>
            </a:r>
            <a:r>
              <a:rPr lang="zh-CN" altLang="en-US" dirty="0" smtClean="0"/>
              <a:t>，贷记资产处置损益，产生了利得；选项</a:t>
            </a:r>
            <a:r>
              <a:rPr lang="en-US" dirty="0" smtClean="0"/>
              <a:t>B</a:t>
            </a:r>
            <a:r>
              <a:rPr lang="zh-CN" altLang="en-US" dirty="0" smtClean="0"/>
              <a:t>，计入资本溢价或股本溢价，不属于利得；选项</a:t>
            </a:r>
            <a:r>
              <a:rPr lang="en-US" dirty="0" smtClean="0"/>
              <a:t>C</a:t>
            </a:r>
            <a:r>
              <a:rPr lang="zh-CN" altLang="en-US" dirty="0" smtClean="0"/>
              <a:t>，计入营业外收入，属于利得；选项</a:t>
            </a:r>
            <a:r>
              <a:rPr lang="en-US" dirty="0" smtClean="0"/>
              <a:t>D</a:t>
            </a:r>
            <a:r>
              <a:rPr lang="zh-CN" altLang="en-US" dirty="0" smtClean="0"/>
              <a:t>，计入其他综合收益，属于利得。</a:t>
            </a:r>
            <a:endParaRPr lang="zh-CN"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altLang="zh-CN" b="1" dirty="0" smtClean="0">
                <a:solidFill>
                  <a:srgbClr val="19ADB7"/>
                </a:solidFill>
              </a:rPr>
              <a:t>【</a:t>
            </a:r>
            <a:r>
              <a:rPr lang="zh-CN" altLang="en-US" b="1" dirty="0" smtClean="0">
                <a:solidFill>
                  <a:srgbClr val="19ADB7"/>
                </a:solidFill>
              </a:rPr>
              <a:t>点评</a:t>
            </a:r>
            <a:r>
              <a:rPr lang="en-US" altLang="zh-CN" b="1" dirty="0" smtClean="0">
                <a:solidFill>
                  <a:srgbClr val="19ADB7"/>
                </a:solidFill>
              </a:rPr>
              <a:t>】</a:t>
            </a:r>
            <a:r>
              <a:rPr lang="zh-CN" altLang="en-US" dirty="0" smtClean="0"/>
              <a:t>利得的来源主要有，一是贷记的资产处置损益，二是营业外收入，三是其他综合收益。</a:t>
            </a:r>
            <a:endParaRPr lang="zh-CN" altLang="en-US" dirty="0" smtClean="0"/>
          </a:p>
          <a:p>
            <a:pPr algn="just"/>
            <a:r>
              <a:rPr lang="zh-CN" altLang="en-US" dirty="0" smtClean="0"/>
              <a:t>计入资产处置损益的常见事项：</a:t>
            </a:r>
            <a:endParaRPr lang="zh-CN" altLang="en-US" dirty="0" smtClean="0"/>
          </a:p>
          <a:p>
            <a:pPr algn="just"/>
            <a:r>
              <a:rPr lang="en-US" dirty="0" smtClean="0"/>
              <a:t>①</a:t>
            </a:r>
            <a:r>
              <a:rPr lang="zh-CN" altLang="en-US" dirty="0" smtClean="0"/>
              <a:t>固定资产处置收益；</a:t>
            </a:r>
            <a:endParaRPr lang="zh-CN" altLang="en-US" dirty="0" smtClean="0"/>
          </a:p>
          <a:p>
            <a:pPr algn="just"/>
            <a:r>
              <a:rPr lang="en-US" dirty="0" smtClean="0"/>
              <a:t>②</a:t>
            </a:r>
            <a:r>
              <a:rPr lang="zh-CN" altLang="en-US" dirty="0" smtClean="0"/>
              <a:t>无形资产处置收益。</a:t>
            </a:r>
            <a:endParaRPr lang="zh-CN"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95288" y="627063"/>
            <a:ext cx="8534430" cy="3960812"/>
          </a:xfrm>
        </p:spPr>
        <p:txBody>
          <a:bodyPr/>
          <a:lstStyle/>
          <a:p>
            <a:pPr algn="just">
              <a:lnSpc>
                <a:spcPct val="140000"/>
              </a:lnSpc>
            </a:pPr>
            <a:r>
              <a:rPr lang="en-US" dirty="0" smtClean="0"/>
              <a:t>2.</a:t>
            </a:r>
            <a:r>
              <a:rPr lang="zh-CN" altLang="en-US" dirty="0" smtClean="0"/>
              <a:t>甲公司将一栋商业大楼出租给乙公司使用，并一直采用成本模式进行计量，税法对其成本模式计量口径是认可的。</a:t>
            </a:r>
            <a:r>
              <a:rPr lang="en-US" dirty="0" smtClean="0"/>
              <a:t>2008</a:t>
            </a:r>
            <a:r>
              <a:rPr lang="zh-CN" altLang="en-US" dirty="0" smtClean="0"/>
              <a:t>年</a:t>
            </a:r>
            <a:r>
              <a:rPr lang="en-US" dirty="0" smtClean="0"/>
              <a:t>1</a:t>
            </a:r>
            <a:r>
              <a:rPr lang="zh-CN" altLang="en-US" dirty="0" smtClean="0"/>
              <a:t>月</a:t>
            </a:r>
            <a:r>
              <a:rPr lang="en-US" dirty="0" smtClean="0"/>
              <a:t>1</a:t>
            </a:r>
            <a:r>
              <a:rPr lang="zh-CN" altLang="en-US" dirty="0" smtClean="0"/>
              <a:t>日，由于房地产交易市场的成熟，具备了采用公允价值模式计量的条件，甲公司决定对该投资性房地产从成本模式变更为公允价值模式计量。该大楼原价</a:t>
            </a:r>
            <a:r>
              <a:rPr lang="en-US" dirty="0" smtClean="0"/>
              <a:t>6 000</a:t>
            </a:r>
            <a:r>
              <a:rPr lang="zh-CN" altLang="en-US" dirty="0" smtClean="0"/>
              <a:t>万元，已计提折旧</a:t>
            </a:r>
            <a:r>
              <a:rPr lang="en-US" dirty="0" smtClean="0"/>
              <a:t>3 500</a:t>
            </a:r>
            <a:r>
              <a:rPr lang="zh-CN" altLang="en-US" dirty="0" smtClean="0"/>
              <a:t>万元，当日该大楼的公允价值为</a:t>
            </a:r>
            <a:r>
              <a:rPr lang="en-US" dirty="0" smtClean="0"/>
              <a:t>7 000</a:t>
            </a:r>
            <a:r>
              <a:rPr lang="zh-CN" altLang="en-US" dirty="0" smtClean="0"/>
              <a:t>万元。甲公司按净利润的</a:t>
            </a:r>
            <a:r>
              <a:rPr lang="en-US" dirty="0" smtClean="0"/>
              <a:t>10%</a:t>
            </a:r>
            <a:r>
              <a:rPr lang="zh-CN" altLang="en-US" dirty="0" smtClean="0"/>
              <a:t>计提法定盈余公积，按资产负债表债务法核算所得税，所得税税率为</a:t>
            </a:r>
            <a:r>
              <a:rPr lang="en-US" dirty="0" smtClean="0"/>
              <a:t>25%</a:t>
            </a:r>
            <a:r>
              <a:rPr lang="zh-CN" altLang="en-US" dirty="0" smtClean="0"/>
              <a:t>，则甲公司因此调整</a:t>
            </a:r>
            <a:r>
              <a:rPr lang="en-US" dirty="0" smtClean="0"/>
              <a:t>2008</a:t>
            </a:r>
            <a:r>
              <a:rPr lang="zh-CN" altLang="en-US" dirty="0" smtClean="0"/>
              <a:t>年初未分配利润（　）万元。 </a:t>
            </a:r>
            <a:endParaRPr lang="zh-CN" altLang="en-US" dirty="0" smtClean="0"/>
          </a:p>
          <a:p>
            <a:pPr algn="just">
              <a:lnSpc>
                <a:spcPct val="140000"/>
              </a:lnSpc>
            </a:pPr>
            <a:r>
              <a:rPr lang="en-US" dirty="0" smtClean="0"/>
              <a:t>A.3 037.5 </a:t>
            </a:r>
            <a:r>
              <a:rPr lang="zh-CN" altLang="en-US" dirty="0" smtClean="0"/>
              <a:t>　　　　</a:t>
            </a:r>
            <a:r>
              <a:rPr lang="en-US" dirty="0" smtClean="0"/>
              <a:t> B.4 050 </a:t>
            </a:r>
            <a:endParaRPr lang="zh-CN" altLang="en-US" dirty="0" smtClean="0"/>
          </a:p>
          <a:p>
            <a:pPr algn="just">
              <a:lnSpc>
                <a:spcPct val="140000"/>
              </a:lnSpc>
            </a:pPr>
            <a:r>
              <a:rPr lang="en-US" dirty="0" smtClean="0"/>
              <a:t>C.4 500</a:t>
            </a:r>
            <a:r>
              <a:rPr lang="zh-CN" altLang="en-US" dirty="0" smtClean="0"/>
              <a:t>　　　　</a:t>
            </a:r>
            <a:r>
              <a:rPr lang="en-US" dirty="0" smtClean="0"/>
              <a:t> </a:t>
            </a:r>
            <a:r>
              <a:rPr lang="zh-CN" altLang="en-US" dirty="0" smtClean="0"/>
              <a:t>　</a:t>
            </a:r>
            <a:r>
              <a:rPr lang="en-US" dirty="0" smtClean="0"/>
              <a:t>D.1 485 </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计入营业外收入的常见事项：</a:t>
            </a:r>
            <a:endParaRPr lang="zh-CN" altLang="en-US" dirty="0" smtClean="0"/>
          </a:p>
          <a:p>
            <a:pPr algn="just"/>
            <a:r>
              <a:rPr lang="en-US" dirty="0" smtClean="0"/>
              <a:t>①</a:t>
            </a:r>
            <a:r>
              <a:rPr lang="zh-CN" altLang="en-US" dirty="0" smtClean="0"/>
              <a:t>债务重组收益；</a:t>
            </a:r>
            <a:endParaRPr lang="zh-CN" altLang="en-US" dirty="0" smtClean="0"/>
          </a:p>
          <a:p>
            <a:pPr algn="just"/>
            <a:r>
              <a:rPr lang="en-US" dirty="0" smtClean="0"/>
              <a:t>②</a:t>
            </a:r>
            <a:r>
              <a:rPr lang="zh-CN" altLang="en-US" dirty="0" smtClean="0"/>
              <a:t>接受捐赠；</a:t>
            </a:r>
            <a:endParaRPr lang="zh-CN" altLang="en-US" dirty="0" smtClean="0"/>
          </a:p>
          <a:p>
            <a:pPr algn="just"/>
            <a:r>
              <a:rPr lang="en-US" dirty="0" smtClean="0"/>
              <a:t>③</a:t>
            </a:r>
            <a:r>
              <a:rPr lang="zh-CN" altLang="en-US" dirty="0" smtClean="0"/>
              <a:t>现金盘盈收益。</a:t>
            </a:r>
            <a:endParaRPr lang="zh-CN"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计入其他综合收益的常见事项：</a:t>
            </a:r>
            <a:endParaRPr lang="zh-CN" altLang="en-US" dirty="0" smtClean="0"/>
          </a:p>
          <a:p>
            <a:pPr algn="just"/>
            <a:r>
              <a:rPr lang="en-US" dirty="0" smtClean="0"/>
              <a:t>①</a:t>
            </a:r>
            <a:r>
              <a:rPr lang="zh-CN" altLang="en-US" dirty="0" smtClean="0"/>
              <a:t>可供出售金融资产公允价值的暂时波动；</a:t>
            </a:r>
            <a:endParaRPr lang="zh-CN" altLang="en-US" dirty="0" smtClean="0"/>
          </a:p>
          <a:p>
            <a:pPr algn="just"/>
            <a:r>
              <a:rPr lang="en-US" dirty="0" smtClean="0"/>
              <a:t>②</a:t>
            </a:r>
            <a:r>
              <a:rPr lang="zh-CN" altLang="en-US" dirty="0" smtClean="0"/>
              <a:t>权益法下长期股权投资确认的其他综合收益；</a:t>
            </a:r>
            <a:endParaRPr lang="zh-CN" altLang="en-US" dirty="0" smtClean="0"/>
          </a:p>
          <a:p>
            <a:pPr algn="just"/>
            <a:r>
              <a:rPr lang="en-US" dirty="0" smtClean="0"/>
              <a:t>③</a:t>
            </a:r>
            <a:r>
              <a:rPr lang="zh-CN" altLang="en-US" dirty="0" smtClean="0"/>
              <a:t>持有至到期投资重分类为可供出售金融资产时公允价值与账面价值的差额；</a:t>
            </a:r>
            <a:endParaRPr lang="zh-CN" altLang="en-US" dirty="0" smtClean="0"/>
          </a:p>
          <a:p>
            <a:pPr algn="just"/>
            <a:r>
              <a:rPr lang="en-US" dirty="0" smtClean="0"/>
              <a:t>④</a:t>
            </a:r>
            <a:r>
              <a:rPr lang="zh-CN" altLang="en-US" dirty="0" smtClean="0"/>
              <a:t>非投资性房地产转为公允价值模式计量的投资性房地产时，产生的贷方差额。</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b="1" dirty="0" smtClean="0">
                <a:solidFill>
                  <a:srgbClr val="19ADB7"/>
                </a:solidFill>
              </a:rPr>
              <a:t>三、判断题</a:t>
            </a:r>
            <a:r>
              <a:rPr lang="zh-CN" altLang="en-US" dirty="0" smtClean="0"/>
              <a:t>（本类题共</a:t>
            </a:r>
            <a:r>
              <a:rPr lang="en-US" dirty="0" smtClean="0"/>
              <a:t>10</a:t>
            </a:r>
            <a:r>
              <a:rPr lang="zh-CN" altLang="en-US" dirty="0" smtClean="0"/>
              <a:t>小题，每小题</a:t>
            </a:r>
            <a:r>
              <a:rPr lang="en-US" dirty="0" smtClean="0"/>
              <a:t>1</a:t>
            </a:r>
            <a:r>
              <a:rPr lang="zh-CN" altLang="en-US" dirty="0" smtClean="0"/>
              <a:t>分，共</a:t>
            </a:r>
            <a:r>
              <a:rPr lang="en-US" dirty="0" smtClean="0"/>
              <a:t>10</a:t>
            </a:r>
            <a:r>
              <a:rPr lang="zh-CN" altLang="en-US" dirty="0" smtClean="0"/>
              <a:t>分。请判断每小题的表述是否正确， 每小题答题正确的得</a:t>
            </a:r>
            <a:r>
              <a:rPr lang="en-US" dirty="0" smtClean="0"/>
              <a:t>1</a:t>
            </a:r>
            <a:r>
              <a:rPr lang="zh-CN" altLang="en-US" dirty="0" smtClean="0"/>
              <a:t>分，答题错误的扣</a:t>
            </a:r>
            <a:r>
              <a:rPr lang="en-US" dirty="0" smtClean="0"/>
              <a:t>0.5</a:t>
            </a:r>
            <a:r>
              <a:rPr lang="zh-CN" altLang="en-US" dirty="0" smtClean="0"/>
              <a:t>分，不答题的不得分也不扣分，本类题最低得分为零分）</a:t>
            </a:r>
            <a:r>
              <a:rPr lang="en-US" b="1" dirty="0" smtClean="0"/>
              <a:t>   </a:t>
            </a:r>
            <a:endParaRPr lang="zh-CN"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9.</a:t>
            </a:r>
            <a:r>
              <a:rPr lang="zh-CN" altLang="en-US" dirty="0" smtClean="0"/>
              <a:t>企业收到投资者以外币投入的资本，外币投入资本折算后的金额与相应的货币性项目的记账本位币金额之间的差额计入其他综合收益。（）</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9.</a:t>
            </a:r>
            <a:r>
              <a:rPr lang="zh-CN" altLang="en-US" dirty="0" smtClean="0"/>
              <a:t>企业收到投资者以外币投入的资本，外币投入资本折算后的金额与相应的货币性项目的记账本位币金额之间的差额计入其他综合收益。（　）</a:t>
            </a:r>
            <a:r>
              <a:rPr lang="en-US" dirty="0" smtClean="0"/>
              <a:t> </a:t>
            </a:r>
            <a:endParaRPr lang="zh-CN" altLang="en-US" dirty="0" smtClean="0"/>
          </a:p>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 </a:t>
            </a:r>
            <a:endParaRPr lang="zh-CN" altLang="en-US" b="1" dirty="0" smtClean="0">
              <a:solidFill>
                <a:srgbClr val="19ADB7"/>
              </a:solidFill>
            </a:endParaRPr>
          </a:p>
          <a:p>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企业收到投资者以外币投入的资本，应当采用交易发生日即期汇率折算，不得采用合同约定汇率和即期汇率的近似汇率折算，外币投入资本与相应的货币性项目的记账本位币金额之间不产生外币资本折算差额。</a:t>
            </a:r>
            <a:endParaRPr lang="en-US" altLang="zh-CN" dirty="0" smtClean="0"/>
          </a:p>
          <a:p>
            <a:r>
              <a:rPr lang="en-US" altLang="zh-CN" b="1" dirty="0" smtClean="0">
                <a:solidFill>
                  <a:srgbClr val="19ADB7"/>
                </a:solidFill>
              </a:rPr>
              <a:t>【</a:t>
            </a:r>
            <a:r>
              <a:rPr lang="zh-CN" altLang="en-US" b="1" dirty="0" smtClean="0">
                <a:solidFill>
                  <a:srgbClr val="19ADB7"/>
                </a:solidFill>
              </a:rPr>
              <a:t>点评</a:t>
            </a:r>
            <a:r>
              <a:rPr lang="en-US" altLang="zh-CN" b="1" dirty="0" smtClean="0">
                <a:solidFill>
                  <a:srgbClr val="19ADB7"/>
                </a:solidFill>
              </a:rPr>
              <a:t>】</a:t>
            </a:r>
            <a:r>
              <a:rPr lang="zh-CN" altLang="en-US" dirty="0" smtClean="0"/>
              <a:t>企业接受外币投资时，不产生外币资本折算差额。</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10.</a:t>
            </a:r>
            <a:r>
              <a:rPr lang="zh-CN" altLang="en-US" dirty="0" smtClean="0"/>
              <a:t>甲企业为增值税一般纳税人，为应对即将到来的产品销售高峰，甲公司急需购置机器设备以扩大生产，但因资金不足，甲公司于</a:t>
            </a:r>
            <a:r>
              <a:rPr lang="en-US" dirty="0" smtClean="0"/>
              <a:t>5</a:t>
            </a:r>
            <a:r>
              <a:rPr lang="zh-CN" altLang="en-US" dirty="0" smtClean="0"/>
              <a:t>月</a:t>
            </a:r>
            <a:r>
              <a:rPr lang="en-US" dirty="0" smtClean="0"/>
              <a:t>15</a:t>
            </a:r>
            <a:r>
              <a:rPr lang="zh-CN" altLang="en-US" dirty="0" smtClean="0"/>
              <a:t>日与丙租赁公司签订一项融资租赁合同，并将该融资租入设备确认为一项固定资产，视同自有资产核算。甲公司此举体现了谨慎性要求。（　）</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 </a:t>
            </a:r>
            <a:endParaRPr lang="zh-CN" altLang="en-US" b="1" dirty="0" smtClean="0">
              <a:solidFill>
                <a:srgbClr val="19ADB7"/>
              </a:solidFill>
            </a:endParaRPr>
          </a:p>
          <a:p>
            <a:pPr algn="just"/>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融资租赁是指实质上转移与一项资产所有权有关的主要风险和报酬的一种租赁，承租方虽不拥有该资产法律上的所有权，但能控制该资产并获得收益，因此视同自有固定资产核算，体现了实质重于形式要求。</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altLang="zh-CN" b="1" dirty="0" smtClean="0">
                <a:solidFill>
                  <a:srgbClr val="19ADB7"/>
                </a:solidFill>
              </a:rPr>
              <a:t>【</a:t>
            </a:r>
            <a:r>
              <a:rPr lang="zh-CN" altLang="en-US" b="1" dirty="0" smtClean="0">
                <a:solidFill>
                  <a:srgbClr val="19ADB7"/>
                </a:solidFill>
              </a:rPr>
              <a:t>点评</a:t>
            </a:r>
            <a:r>
              <a:rPr lang="en-US" altLang="zh-CN" b="1" dirty="0" smtClean="0">
                <a:solidFill>
                  <a:srgbClr val="19ADB7"/>
                </a:solidFill>
              </a:rPr>
              <a:t>】</a:t>
            </a:r>
            <a:r>
              <a:rPr lang="zh-CN" altLang="en-US" dirty="0" smtClean="0"/>
              <a:t>体现实质重于形式的常见事例：</a:t>
            </a:r>
            <a:endParaRPr lang="zh-CN" altLang="en-US" dirty="0" smtClean="0"/>
          </a:p>
          <a:p>
            <a:pPr algn="just"/>
            <a:r>
              <a:rPr lang="zh-CN" altLang="en-US" dirty="0" smtClean="0"/>
              <a:t>（</a:t>
            </a:r>
            <a:r>
              <a:rPr lang="en-US" dirty="0" smtClean="0"/>
              <a:t>1</a:t>
            </a:r>
            <a:r>
              <a:rPr lang="zh-CN" altLang="en-US" dirty="0" smtClean="0"/>
              <a:t>）融资租入的固定资产视同自有的固定资产核算；</a:t>
            </a:r>
            <a:endParaRPr lang="zh-CN" altLang="en-US" dirty="0" smtClean="0"/>
          </a:p>
          <a:p>
            <a:pPr algn="just"/>
            <a:r>
              <a:rPr lang="zh-CN" altLang="en-US" dirty="0" smtClean="0"/>
              <a:t>（</a:t>
            </a:r>
            <a:r>
              <a:rPr lang="en-US" dirty="0" smtClean="0"/>
              <a:t>2</a:t>
            </a:r>
            <a:r>
              <a:rPr lang="zh-CN" altLang="en-US" dirty="0" smtClean="0"/>
              <a:t>）售后租回交易不确认销售收入；</a:t>
            </a:r>
            <a:endParaRPr lang="zh-CN" altLang="en-US" dirty="0" smtClean="0"/>
          </a:p>
          <a:p>
            <a:pPr algn="just"/>
            <a:r>
              <a:rPr lang="zh-CN" altLang="en-US" dirty="0" smtClean="0"/>
              <a:t>（</a:t>
            </a:r>
            <a:r>
              <a:rPr lang="en-US" dirty="0" smtClean="0"/>
              <a:t>3</a:t>
            </a:r>
            <a:r>
              <a:rPr lang="zh-CN" altLang="en-US" dirty="0" smtClean="0"/>
              <a:t>）售后回购（以固定价格回购）不确认销售收入；</a:t>
            </a:r>
            <a:endParaRPr lang="zh-CN" altLang="en-US" dirty="0" smtClean="0"/>
          </a:p>
          <a:p>
            <a:pPr algn="just"/>
            <a:r>
              <a:rPr lang="zh-CN" altLang="en-US" dirty="0" smtClean="0"/>
              <a:t>（</a:t>
            </a:r>
            <a:r>
              <a:rPr lang="en-US" dirty="0" smtClean="0"/>
              <a:t>4</a:t>
            </a:r>
            <a:r>
              <a:rPr lang="zh-CN" altLang="en-US" dirty="0" smtClean="0"/>
              <a:t>）具有融资性质的分期付款购买或销售商品；</a:t>
            </a:r>
            <a:endParaRPr lang="zh-CN" altLang="en-US" dirty="0" smtClean="0"/>
          </a:p>
          <a:p>
            <a:pPr algn="just"/>
            <a:r>
              <a:rPr lang="zh-CN" altLang="en-US" dirty="0" smtClean="0"/>
              <a:t>（</a:t>
            </a:r>
            <a:r>
              <a:rPr lang="en-US" dirty="0" smtClean="0"/>
              <a:t>5</a:t>
            </a:r>
            <a:r>
              <a:rPr lang="zh-CN" altLang="en-US" dirty="0" smtClean="0"/>
              <a:t>）长期股权投资中控制、共同控制以及重大影响的判断；</a:t>
            </a:r>
            <a:endParaRPr lang="zh-CN" altLang="en-US" dirty="0" smtClean="0"/>
          </a:p>
          <a:p>
            <a:pPr algn="just"/>
            <a:r>
              <a:rPr lang="zh-CN" altLang="en-US" dirty="0" smtClean="0"/>
              <a:t>（</a:t>
            </a:r>
            <a:r>
              <a:rPr lang="en-US" dirty="0" smtClean="0"/>
              <a:t>6</a:t>
            </a:r>
            <a:r>
              <a:rPr lang="zh-CN" altLang="en-US" dirty="0" smtClean="0"/>
              <a:t>）关联方关系的认定；</a:t>
            </a:r>
            <a:endParaRPr lang="zh-CN" altLang="en-US" dirty="0" smtClean="0"/>
          </a:p>
          <a:p>
            <a:pPr algn="just"/>
            <a:r>
              <a:rPr lang="zh-CN" altLang="en-US" dirty="0" smtClean="0"/>
              <a:t>（</a:t>
            </a:r>
            <a:r>
              <a:rPr lang="en-US" dirty="0" smtClean="0"/>
              <a:t>7</a:t>
            </a:r>
            <a:r>
              <a:rPr lang="zh-CN" altLang="en-US" dirty="0" smtClean="0"/>
              <a:t>）长期股权投资后续计量成本法与权益法的选择。</a:t>
            </a:r>
            <a:endParaRPr lang="zh-CN"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另外，要理解会计信息质量要求的内涵，当出现不常见的情况时，要能根据其概念和内涵分析判断出体现的是哪一个信息质量要求。其中实质重于形式，是指最终按照经济实质做会计处理的，而不是按法律形式做处理，所以叫实质（经济实质）重于形式（法律形式）。</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b="1" dirty="0" smtClean="0">
                <a:solidFill>
                  <a:srgbClr val="19ADB7"/>
                </a:solidFill>
              </a:rPr>
              <a:t>四、计算分析题</a:t>
            </a:r>
            <a:r>
              <a:rPr lang="zh-CN" altLang="en-US" dirty="0" smtClean="0">
                <a:solidFill>
                  <a:srgbClr val="19ADB7"/>
                </a:solidFill>
              </a:rPr>
              <a:t>（</a:t>
            </a:r>
            <a:r>
              <a:rPr lang="zh-CN" altLang="en-US" dirty="0" smtClean="0"/>
              <a:t>本类题共</a:t>
            </a:r>
            <a:r>
              <a:rPr lang="en-US" dirty="0" smtClean="0"/>
              <a:t>2</a:t>
            </a:r>
            <a:r>
              <a:rPr lang="zh-CN" altLang="en-US" dirty="0" smtClean="0"/>
              <a:t>小题，第</a:t>
            </a:r>
            <a:r>
              <a:rPr lang="en-US" dirty="0" smtClean="0"/>
              <a:t>1</a:t>
            </a:r>
            <a:r>
              <a:rPr lang="zh-CN" altLang="en-US" dirty="0" smtClean="0"/>
              <a:t>小题</a:t>
            </a:r>
            <a:r>
              <a:rPr lang="en-US" dirty="0" smtClean="0"/>
              <a:t>10</a:t>
            </a:r>
            <a:r>
              <a:rPr lang="zh-CN" altLang="en-US" dirty="0" smtClean="0"/>
              <a:t>分，第</a:t>
            </a:r>
            <a:r>
              <a:rPr lang="en-US" dirty="0" smtClean="0"/>
              <a:t>2</a:t>
            </a:r>
            <a:r>
              <a:rPr lang="zh-CN" altLang="en-US" dirty="0" smtClean="0"/>
              <a:t>小题</a:t>
            </a:r>
            <a:r>
              <a:rPr lang="en-US" dirty="0" smtClean="0"/>
              <a:t>12</a:t>
            </a:r>
            <a:r>
              <a:rPr lang="zh-CN" altLang="en-US" dirty="0" smtClean="0"/>
              <a:t>分，共</a:t>
            </a:r>
            <a:r>
              <a:rPr lang="en-US" dirty="0" smtClean="0"/>
              <a:t>22</a:t>
            </a:r>
            <a:r>
              <a:rPr lang="zh-CN" altLang="en-US" dirty="0" smtClean="0"/>
              <a:t>分，凡要求计算的，应列出必要的计算过程；计算结果出现两位以上小数的，均四舍五入保留小数点后两位小数。凡要求编制会计分录的，除题中有特殊要求外，只需写出一级科目，答案中的金额单位用万元</a:t>
            </a:r>
            <a:endParaRPr lang="en-US" altLang="zh-CN" dirty="0" smtClean="0"/>
          </a:p>
          <a:p>
            <a:pPr indent="0" algn="just"/>
            <a:r>
              <a:rPr lang="zh-CN" altLang="en-US" dirty="0" smtClean="0"/>
              <a:t>表示）</a:t>
            </a:r>
            <a:r>
              <a:rPr lang="en-US" b="1" dirty="0" smtClean="0"/>
              <a:t>   </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A </a:t>
            </a:r>
            <a:endParaRPr lang="zh-CN" altLang="en-US" b="1" dirty="0" smtClean="0">
              <a:solidFill>
                <a:srgbClr val="19ADB7"/>
              </a:solidFill>
            </a:endParaRPr>
          </a:p>
          <a:p>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甲公司所做会计分录是：</a:t>
            </a:r>
            <a:endParaRPr lang="zh-CN" altLang="en-US" dirty="0" smtClean="0"/>
          </a:p>
          <a:p>
            <a:r>
              <a:rPr lang="zh-CN" altLang="en-US" dirty="0" smtClean="0"/>
              <a:t>借：投资性房地产</a:t>
            </a:r>
            <a:r>
              <a:rPr lang="en-US" dirty="0" smtClean="0"/>
              <a:t>——</a:t>
            </a:r>
            <a:r>
              <a:rPr lang="zh-CN" altLang="en-US" dirty="0" smtClean="0"/>
              <a:t>成本　 </a:t>
            </a:r>
            <a:r>
              <a:rPr lang="en-US" dirty="0" smtClean="0"/>
              <a:t>7 000</a:t>
            </a:r>
            <a:r>
              <a:rPr lang="zh-CN" altLang="en-US" dirty="0" smtClean="0"/>
              <a:t>　</a:t>
            </a:r>
            <a:endParaRPr lang="zh-CN" altLang="en-US" dirty="0" smtClean="0"/>
          </a:p>
          <a:p>
            <a:r>
              <a:rPr lang="zh-CN" altLang="en-US" dirty="0" smtClean="0"/>
              <a:t>　　投资性房地产累计折旧　</a:t>
            </a:r>
            <a:r>
              <a:rPr lang="en-US" dirty="0" smtClean="0"/>
              <a:t> 3 500</a:t>
            </a:r>
            <a:r>
              <a:rPr lang="zh-CN" altLang="en-US" dirty="0" smtClean="0"/>
              <a:t>　 </a:t>
            </a:r>
            <a:endParaRPr lang="zh-CN" altLang="en-US" dirty="0" smtClean="0"/>
          </a:p>
          <a:p>
            <a:r>
              <a:rPr lang="zh-CN" altLang="en-US" dirty="0" smtClean="0"/>
              <a:t>　　贷：投资性房地产　　　　</a:t>
            </a:r>
            <a:r>
              <a:rPr lang="en-US" dirty="0" smtClean="0"/>
              <a:t> </a:t>
            </a:r>
            <a:r>
              <a:rPr lang="zh-CN" altLang="en-US" dirty="0" smtClean="0"/>
              <a:t>　</a:t>
            </a:r>
            <a:r>
              <a:rPr lang="en-US" dirty="0" smtClean="0"/>
              <a:t>6 000 </a:t>
            </a:r>
            <a:endParaRPr lang="zh-CN" altLang="en-US" dirty="0" smtClean="0"/>
          </a:p>
          <a:p>
            <a:r>
              <a:rPr lang="zh-CN" altLang="en-US" dirty="0" smtClean="0"/>
              <a:t>　　　　递延所得税负债　　　　</a:t>
            </a:r>
            <a:r>
              <a:rPr lang="en-US" dirty="0" smtClean="0"/>
              <a:t> 1 125</a:t>
            </a:r>
            <a:r>
              <a:rPr lang="zh-CN" altLang="en-US" dirty="0" smtClean="0"/>
              <a:t>（</a:t>
            </a:r>
            <a:r>
              <a:rPr lang="en-US" dirty="0" smtClean="0"/>
              <a:t>4 500×25%</a:t>
            </a:r>
            <a:r>
              <a:rPr lang="zh-CN" altLang="en-US" dirty="0" smtClean="0"/>
              <a:t>）</a:t>
            </a:r>
            <a:endParaRPr lang="zh-CN" altLang="en-US" dirty="0" smtClean="0"/>
          </a:p>
          <a:p>
            <a:r>
              <a:rPr lang="zh-CN" altLang="en-US" dirty="0" smtClean="0"/>
              <a:t>　　　　盈余公积　　　　　　　</a:t>
            </a:r>
            <a:r>
              <a:rPr lang="en-US" dirty="0" smtClean="0"/>
              <a:t> </a:t>
            </a:r>
            <a:r>
              <a:rPr lang="zh-CN" altLang="en-US" dirty="0" smtClean="0"/>
              <a:t>　</a:t>
            </a:r>
            <a:r>
              <a:rPr lang="en-US" dirty="0" smtClean="0"/>
              <a:t>337.5(4 500×75%×10%) </a:t>
            </a:r>
            <a:endParaRPr lang="zh-CN" altLang="en-US" dirty="0" smtClean="0"/>
          </a:p>
          <a:p>
            <a:r>
              <a:rPr lang="zh-CN" altLang="en-US" dirty="0" smtClean="0"/>
              <a:t>　　　　利润分配</a:t>
            </a:r>
            <a:r>
              <a:rPr lang="en-US" dirty="0" smtClean="0"/>
              <a:t>——</a:t>
            </a:r>
            <a:r>
              <a:rPr lang="zh-CN" altLang="en-US" dirty="0" smtClean="0"/>
              <a:t>未分配利润</a:t>
            </a:r>
            <a:r>
              <a:rPr lang="en-US" dirty="0" smtClean="0"/>
              <a:t> 3 037.5</a:t>
            </a:r>
            <a:r>
              <a:rPr lang="zh-CN" altLang="en-US" dirty="0" smtClean="0"/>
              <a:t>（</a:t>
            </a:r>
            <a:r>
              <a:rPr lang="en-US" dirty="0" smtClean="0"/>
              <a:t>4 500×75%×90%</a:t>
            </a:r>
            <a:r>
              <a:rPr lang="zh-CN" altLang="en-US" dirty="0" smtClean="0"/>
              <a:t>）</a:t>
            </a:r>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2.</a:t>
            </a:r>
            <a:r>
              <a:rPr lang="zh-CN" altLang="en-US" dirty="0" smtClean="0"/>
              <a:t>甲上市公司（以下简称甲公司）经批准于</a:t>
            </a:r>
            <a:r>
              <a:rPr lang="en-US" dirty="0" smtClean="0"/>
              <a:t>2014</a:t>
            </a:r>
            <a:r>
              <a:rPr lang="zh-CN" altLang="en-US" dirty="0" smtClean="0"/>
              <a:t>年</a:t>
            </a:r>
            <a:r>
              <a:rPr lang="en-US" dirty="0" smtClean="0"/>
              <a:t>1</a:t>
            </a:r>
            <a:r>
              <a:rPr lang="zh-CN" altLang="en-US" dirty="0" smtClean="0"/>
              <a:t>月</a:t>
            </a:r>
            <a:r>
              <a:rPr lang="en-US" dirty="0" smtClean="0"/>
              <a:t>1</a:t>
            </a:r>
            <a:r>
              <a:rPr lang="zh-CN" altLang="en-US" dirty="0" smtClean="0"/>
              <a:t>日以</a:t>
            </a:r>
            <a:r>
              <a:rPr lang="en-US" dirty="0" smtClean="0"/>
              <a:t>31000</a:t>
            </a:r>
            <a:r>
              <a:rPr lang="zh-CN" altLang="en-US" dirty="0" smtClean="0"/>
              <a:t>万元的价格（不考虑相关税费）发行面值总额为</a:t>
            </a:r>
            <a:r>
              <a:rPr lang="en-US" dirty="0" smtClean="0"/>
              <a:t>30000</a:t>
            </a:r>
            <a:r>
              <a:rPr lang="zh-CN" altLang="en-US" dirty="0" smtClean="0"/>
              <a:t>万元的可转换公司债券。该可转换公司债券期限为</a:t>
            </a:r>
            <a:r>
              <a:rPr lang="en-US" dirty="0" smtClean="0"/>
              <a:t>4</a:t>
            </a:r>
            <a:r>
              <a:rPr lang="zh-CN" altLang="en-US" dirty="0" smtClean="0"/>
              <a:t>年，票面年利率为</a:t>
            </a:r>
            <a:r>
              <a:rPr lang="en-US" dirty="0" smtClean="0"/>
              <a:t>4%</a:t>
            </a:r>
            <a:r>
              <a:rPr lang="zh-CN" altLang="en-US" dirty="0" smtClean="0"/>
              <a:t>，实际利率为</a:t>
            </a:r>
            <a:r>
              <a:rPr lang="en-US" dirty="0" smtClean="0"/>
              <a:t>6%</a:t>
            </a:r>
            <a:r>
              <a:rPr lang="zh-CN" altLang="en-US" dirty="0" smtClean="0"/>
              <a:t>。自</a:t>
            </a:r>
            <a:r>
              <a:rPr lang="en-US" dirty="0" smtClean="0"/>
              <a:t>2015</a:t>
            </a:r>
            <a:r>
              <a:rPr lang="zh-CN" altLang="en-US" dirty="0" smtClean="0"/>
              <a:t>年起，每年</a:t>
            </a:r>
            <a:r>
              <a:rPr lang="en-US" dirty="0" smtClean="0"/>
              <a:t>1</a:t>
            </a:r>
            <a:r>
              <a:rPr lang="zh-CN" altLang="en-US" dirty="0" smtClean="0"/>
              <a:t>月</a:t>
            </a:r>
            <a:r>
              <a:rPr lang="en-US" dirty="0" smtClean="0"/>
              <a:t>1</a:t>
            </a:r>
            <a:r>
              <a:rPr lang="zh-CN" altLang="en-US" dirty="0" smtClean="0"/>
              <a:t>日付息。自</a:t>
            </a:r>
            <a:r>
              <a:rPr lang="en-US" dirty="0" smtClean="0"/>
              <a:t>2015</a:t>
            </a:r>
            <a:r>
              <a:rPr lang="zh-CN" altLang="en-US" dirty="0" smtClean="0"/>
              <a:t>年</a:t>
            </a:r>
            <a:r>
              <a:rPr lang="en-US" dirty="0" smtClean="0"/>
              <a:t>1</a:t>
            </a:r>
            <a:r>
              <a:rPr lang="zh-CN" altLang="en-US" dirty="0" smtClean="0"/>
              <a:t>月</a:t>
            </a:r>
            <a:r>
              <a:rPr lang="en-US" dirty="0" smtClean="0"/>
              <a:t>1</a:t>
            </a:r>
            <a:r>
              <a:rPr lang="zh-CN" altLang="en-US" dirty="0" smtClean="0"/>
              <a:t>日起，该可转换公司债券持有人可以申请按债券转换日的面值转为甲公司的普通股（每股面值</a:t>
            </a:r>
            <a:r>
              <a:rPr lang="en-US" dirty="0" smtClean="0"/>
              <a:t>1</a:t>
            </a:r>
            <a:r>
              <a:rPr lang="zh-CN" altLang="en-US" dirty="0" smtClean="0"/>
              <a:t>元），初始转换价格为每股</a:t>
            </a:r>
            <a:r>
              <a:rPr lang="en-US" dirty="0" smtClean="0"/>
              <a:t>10</a:t>
            </a:r>
            <a:r>
              <a:rPr lang="zh-CN" altLang="en-US" dirty="0" smtClean="0"/>
              <a:t>元。 </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其他相关资料如下： </a:t>
            </a:r>
            <a:endParaRPr lang="zh-CN" altLang="en-US" dirty="0" smtClean="0"/>
          </a:p>
          <a:p>
            <a:pPr algn="just"/>
            <a:r>
              <a:rPr lang="zh-CN" altLang="en-US" dirty="0" smtClean="0"/>
              <a:t>（</a:t>
            </a:r>
            <a:r>
              <a:rPr lang="en-US" dirty="0" smtClean="0"/>
              <a:t>1</a:t>
            </a:r>
            <a:r>
              <a:rPr lang="zh-CN" altLang="en-US" dirty="0" smtClean="0"/>
              <a:t>）</a:t>
            </a:r>
            <a:r>
              <a:rPr lang="en-US" dirty="0" smtClean="0"/>
              <a:t>2014</a:t>
            </a:r>
            <a:r>
              <a:rPr lang="zh-CN" altLang="en-US" dirty="0" smtClean="0"/>
              <a:t>年</a:t>
            </a:r>
            <a:r>
              <a:rPr lang="en-US" dirty="0" smtClean="0"/>
              <a:t>1</a:t>
            </a:r>
            <a:r>
              <a:rPr lang="zh-CN" altLang="en-US" dirty="0" smtClean="0"/>
              <a:t>月</a:t>
            </a:r>
            <a:r>
              <a:rPr lang="en-US" dirty="0" smtClean="0"/>
              <a:t>1</a:t>
            </a:r>
            <a:r>
              <a:rPr lang="zh-CN" altLang="en-US" dirty="0" smtClean="0"/>
              <a:t>日，甲公司收到发行价款</a:t>
            </a:r>
            <a:r>
              <a:rPr lang="en-US" dirty="0" smtClean="0"/>
              <a:t>31000</a:t>
            </a:r>
            <a:r>
              <a:rPr lang="zh-CN" altLang="en-US" dirty="0" smtClean="0"/>
              <a:t>万元，所筹资金用于某机器设备的技术改造项目，该技术改造项目于</a:t>
            </a:r>
            <a:r>
              <a:rPr lang="en-US" dirty="0" smtClean="0"/>
              <a:t>2014</a:t>
            </a:r>
            <a:r>
              <a:rPr lang="zh-CN" altLang="en-US" dirty="0" smtClean="0"/>
              <a:t>年</a:t>
            </a:r>
            <a:r>
              <a:rPr lang="en-US" dirty="0" smtClean="0"/>
              <a:t>12</a:t>
            </a:r>
            <a:r>
              <a:rPr lang="zh-CN" altLang="en-US" dirty="0" smtClean="0"/>
              <a:t>月</a:t>
            </a:r>
            <a:r>
              <a:rPr lang="en-US" dirty="0" smtClean="0"/>
              <a:t>31</a:t>
            </a:r>
            <a:r>
              <a:rPr lang="zh-CN" altLang="en-US" dirty="0" smtClean="0"/>
              <a:t>日达到预定可使用状态并交付使用；</a:t>
            </a:r>
            <a:endParaRPr lang="zh-CN" altLang="en-US" dirty="0" smtClean="0"/>
          </a:p>
          <a:p>
            <a:pPr algn="just"/>
            <a:r>
              <a:rPr lang="zh-CN" altLang="en-US" dirty="0" smtClean="0"/>
              <a:t>（</a:t>
            </a:r>
            <a:r>
              <a:rPr lang="en-US" dirty="0" smtClean="0"/>
              <a:t>2</a:t>
            </a:r>
            <a:r>
              <a:rPr lang="zh-CN" altLang="en-US" dirty="0" smtClean="0"/>
              <a:t>）</a:t>
            </a:r>
            <a:r>
              <a:rPr lang="en-US" dirty="0" smtClean="0"/>
              <a:t>2015</a:t>
            </a:r>
            <a:r>
              <a:rPr lang="zh-CN" altLang="en-US" dirty="0" smtClean="0"/>
              <a:t>年</a:t>
            </a:r>
            <a:r>
              <a:rPr lang="en-US" dirty="0" smtClean="0"/>
              <a:t>1</a:t>
            </a:r>
            <a:r>
              <a:rPr lang="zh-CN" altLang="en-US" dirty="0" smtClean="0"/>
              <a:t>月</a:t>
            </a:r>
            <a:r>
              <a:rPr lang="en-US" dirty="0" smtClean="0"/>
              <a:t>3</a:t>
            </a:r>
            <a:r>
              <a:rPr lang="zh-CN" altLang="en-US" dirty="0" smtClean="0"/>
              <a:t>日，该可转换公司债券的</a:t>
            </a:r>
            <a:r>
              <a:rPr lang="en-US" dirty="0" smtClean="0"/>
              <a:t>50%</a:t>
            </a:r>
            <a:r>
              <a:rPr lang="zh-CN" altLang="en-US" dirty="0" smtClean="0"/>
              <a:t>转为甲公司的普通股，相关手续已于当日办妥；未转为甲公司普通股的可转换公司债券持有至到期，其本金及最后一期利息一次结清。</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51520" y="627063"/>
            <a:ext cx="8712968" cy="3960812"/>
          </a:xfrm>
        </p:spPr>
        <p:txBody>
          <a:bodyPr/>
          <a:lstStyle/>
          <a:p>
            <a:r>
              <a:rPr lang="zh-CN" altLang="en-US" dirty="0" smtClean="0"/>
              <a:t>假定： </a:t>
            </a:r>
            <a:endParaRPr lang="zh-CN" altLang="en-US" dirty="0" smtClean="0"/>
          </a:p>
          <a:p>
            <a:r>
              <a:rPr lang="en-US" dirty="0" smtClean="0"/>
              <a:t>①</a:t>
            </a:r>
            <a:r>
              <a:rPr lang="zh-CN" altLang="en-US" dirty="0" smtClean="0"/>
              <a:t>甲公司采用实际利率法确认利息费用； </a:t>
            </a:r>
            <a:endParaRPr lang="zh-CN" altLang="en-US" dirty="0" smtClean="0"/>
          </a:p>
          <a:p>
            <a:r>
              <a:rPr lang="en-US" dirty="0" smtClean="0"/>
              <a:t>②</a:t>
            </a:r>
            <a:r>
              <a:rPr lang="zh-CN" altLang="en-US" dirty="0" smtClean="0"/>
              <a:t>每年年末计提债券利息并确认利息费用； </a:t>
            </a:r>
            <a:endParaRPr lang="zh-CN" altLang="en-US" dirty="0" smtClean="0"/>
          </a:p>
          <a:p>
            <a:r>
              <a:rPr lang="en-US" dirty="0" smtClean="0"/>
              <a:t>③2014</a:t>
            </a:r>
            <a:r>
              <a:rPr lang="zh-CN" altLang="en-US" dirty="0" smtClean="0"/>
              <a:t>年该可转换公司债券借款费用的</a:t>
            </a:r>
            <a:r>
              <a:rPr lang="en-US" dirty="0" smtClean="0"/>
              <a:t>100%</a:t>
            </a:r>
            <a:r>
              <a:rPr lang="zh-CN" altLang="en-US" dirty="0" smtClean="0"/>
              <a:t>计入该技术改造项目成本； </a:t>
            </a:r>
            <a:endParaRPr lang="zh-CN" altLang="en-US" dirty="0" smtClean="0"/>
          </a:p>
          <a:p>
            <a:r>
              <a:rPr lang="en-US" dirty="0" smtClean="0"/>
              <a:t>④</a:t>
            </a:r>
            <a:r>
              <a:rPr lang="zh-CN" altLang="en-US" dirty="0" smtClean="0"/>
              <a:t>不考虑其他相关因素； </a:t>
            </a:r>
            <a:endParaRPr lang="zh-CN" altLang="en-US" dirty="0" smtClean="0"/>
          </a:p>
          <a:p>
            <a:r>
              <a:rPr lang="en-US" dirty="0" smtClean="0"/>
              <a:t>⑤</a:t>
            </a:r>
            <a:r>
              <a:rPr lang="zh-CN" altLang="en-US" dirty="0" smtClean="0"/>
              <a:t>按实际利率计算的可转换公司债券的现值即为其包含的负债成分的公允价值。</a:t>
            </a:r>
            <a:endParaRPr lang="en-US" altLang="zh-CN" dirty="0" smtClean="0"/>
          </a:p>
          <a:p>
            <a:r>
              <a:rPr lang="zh-CN" altLang="en-US" dirty="0" smtClean="0"/>
              <a:t>［（</a:t>
            </a:r>
            <a:r>
              <a:rPr lang="en-US" dirty="0" smtClean="0"/>
              <a:t>P/A</a:t>
            </a:r>
            <a:r>
              <a:rPr lang="zh-CN" altLang="en-US" dirty="0" smtClean="0"/>
              <a:t>，</a:t>
            </a:r>
            <a:r>
              <a:rPr lang="en-US" dirty="0" smtClean="0"/>
              <a:t>6%</a:t>
            </a:r>
            <a:r>
              <a:rPr lang="zh-CN" altLang="en-US" dirty="0" smtClean="0"/>
              <a:t>，</a:t>
            </a:r>
            <a:r>
              <a:rPr lang="en-US" dirty="0" smtClean="0"/>
              <a:t>4</a:t>
            </a:r>
            <a:r>
              <a:rPr lang="zh-CN" altLang="en-US" dirty="0" smtClean="0"/>
              <a:t>）＝</a:t>
            </a:r>
            <a:r>
              <a:rPr lang="en-US" dirty="0" smtClean="0"/>
              <a:t>3.4651</a:t>
            </a:r>
            <a:r>
              <a:rPr lang="zh-CN" altLang="en-US" dirty="0" smtClean="0"/>
              <a:t>，（</a:t>
            </a:r>
            <a:r>
              <a:rPr lang="en-US" dirty="0" smtClean="0"/>
              <a:t>P/F</a:t>
            </a:r>
            <a:r>
              <a:rPr lang="zh-CN" altLang="en-US" dirty="0" smtClean="0"/>
              <a:t>，</a:t>
            </a:r>
            <a:r>
              <a:rPr lang="en-US" dirty="0" smtClean="0"/>
              <a:t>6%</a:t>
            </a:r>
            <a:r>
              <a:rPr lang="zh-CN" altLang="en-US" dirty="0" smtClean="0"/>
              <a:t>，</a:t>
            </a:r>
            <a:r>
              <a:rPr lang="en-US" dirty="0" smtClean="0"/>
              <a:t>4</a:t>
            </a:r>
            <a:r>
              <a:rPr lang="zh-CN" altLang="en-US" dirty="0" smtClean="0"/>
              <a:t>）＝</a:t>
            </a:r>
            <a:r>
              <a:rPr lang="en-US" dirty="0" smtClean="0"/>
              <a:t>0.7921</a:t>
            </a:r>
            <a:r>
              <a:rPr lang="zh-CN" altLang="en-US" dirty="0" smtClean="0"/>
              <a:t>］</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1</a:t>
            </a:r>
            <a:r>
              <a:rPr lang="zh-CN" altLang="en-US" dirty="0" smtClean="0"/>
              <a:t>）编制甲公司发行该可转换公司债券的会计分录。</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1</a:t>
            </a:r>
            <a:r>
              <a:rPr lang="zh-CN" altLang="en-US" dirty="0" smtClean="0"/>
              <a:t>）编制甲公司发行该可转换公司债券的会计分录。</a:t>
            </a:r>
            <a:r>
              <a:rPr lang="en-US" dirty="0" smtClean="0"/>
              <a:t> </a:t>
            </a:r>
            <a:endParaRPr lang="zh-CN" altLang="en-US" dirty="0" smtClean="0"/>
          </a:p>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zh-CN" altLang="en-US" dirty="0" smtClean="0"/>
              <a:t>可转换公司债券负债成分的公允价值</a:t>
            </a:r>
            <a:endParaRPr lang="en-US" altLang="zh-CN" dirty="0" smtClean="0"/>
          </a:p>
          <a:p>
            <a:r>
              <a:rPr lang="zh-CN" altLang="en-US" dirty="0" smtClean="0"/>
              <a:t>＝</a:t>
            </a:r>
            <a:r>
              <a:rPr lang="en-US" dirty="0" smtClean="0"/>
              <a:t>30000×0.7921</a:t>
            </a:r>
            <a:r>
              <a:rPr lang="zh-CN" altLang="en-US" dirty="0" smtClean="0"/>
              <a:t>＋</a:t>
            </a:r>
            <a:r>
              <a:rPr lang="en-US" dirty="0" smtClean="0"/>
              <a:t>30000×4%×3.4651 </a:t>
            </a:r>
            <a:r>
              <a:rPr lang="zh-CN" altLang="en-US" dirty="0" smtClean="0"/>
              <a:t>＝</a:t>
            </a:r>
            <a:r>
              <a:rPr lang="en-US" dirty="0" smtClean="0"/>
              <a:t>27921.12</a:t>
            </a:r>
            <a:r>
              <a:rPr lang="zh-CN" altLang="en-US" dirty="0" smtClean="0"/>
              <a:t>（万元） </a:t>
            </a:r>
            <a:endParaRPr lang="zh-CN" altLang="en-US" dirty="0" smtClean="0"/>
          </a:p>
          <a:p>
            <a:r>
              <a:rPr lang="zh-CN" altLang="en-US" dirty="0" smtClean="0"/>
              <a:t>权益成分的公允价值＝</a:t>
            </a:r>
            <a:r>
              <a:rPr lang="en-US" dirty="0" smtClean="0"/>
              <a:t>31000</a:t>
            </a:r>
            <a:r>
              <a:rPr lang="zh-CN" altLang="en-US" dirty="0" smtClean="0"/>
              <a:t>－</a:t>
            </a:r>
            <a:r>
              <a:rPr lang="en-US" dirty="0" smtClean="0"/>
              <a:t>27921.12</a:t>
            </a:r>
            <a:r>
              <a:rPr lang="zh-CN" altLang="en-US" dirty="0" smtClean="0"/>
              <a:t>＝</a:t>
            </a:r>
            <a:r>
              <a:rPr lang="en-US" dirty="0" smtClean="0"/>
              <a:t>3078.88</a:t>
            </a:r>
            <a:r>
              <a:rPr lang="zh-CN" altLang="en-US" dirty="0" smtClean="0"/>
              <a:t>（万元）</a:t>
            </a:r>
            <a:endParaRPr lang="zh-CN" altLang="en-US" dirty="0" smtClean="0"/>
          </a:p>
          <a:p>
            <a:r>
              <a:rPr lang="zh-CN" altLang="en-US" dirty="0" smtClean="0"/>
              <a:t>借：银行存款                                                      </a:t>
            </a:r>
            <a:r>
              <a:rPr lang="en-US" dirty="0" smtClean="0"/>
              <a:t> 31000</a:t>
            </a:r>
            <a:endParaRPr lang="zh-CN" altLang="en-US" dirty="0" smtClean="0"/>
          </a:p>
          <a:p>
            <a:r>
              <a:rPr lang="zh-CN" altLang="en-US" dirty="0" smtClean="0"/>
              <a:t>　　应付债券</a:t>
            </a:r>
            <a:r>
              <a:rPr lang="en-US" dirty="0" smtClean="0"/>
              <a:t>——</a:t>
            </a:r>
            <a:r>
              <a:rPr lang="zh-CN" altLang="en-US" dirty="0" smtClean="0"/>
              <a:t>可转换公司债券</a:t>
            </a:r>
            <a:r>
              <a:rPr lang="en-US" dirty="0" smtClean="0"/>
              <a:t>——</a:t>
            </a:r>
            <a:r>
              <a:rPr lang="zh-CN" altLang="en-US" dirty="0" smtClean="0"/>
              <a:t>利息调整</a:t>
            </a:r>
            <a:r>
              <a:rPr lang="en-US" dirty="0" smtClean="0"/>
              <a:t>    2078.88 </a:t>
            </a:r>
            <a:endParaRPr lang="zh-CN" altLang="en-US" dirty="0" smtClean="0"/>
          </a:p>
          <a:p>
            <a:r>
              <a:rPr lang="zh-CN" altLang="en-US" dirty="0" smtClean="0"/>
              <a:t>　　贷：应付债券</a:t>
            </a:r>
            <a:r>
              <a:rPr lang="en-US" dirty="0" smtClean="0"/>
              <a:t>——</a:t>
            </a:r>
            <a:r>
              <a:rPr lang="zh-CN" altLang="en-US" dirty="0" smtClean="0"/>
              <a:t>可转换公司债券</a:t>
            </a:r>
            <a:r>
              <a:rPr lang="en-US" dirty="0" smtClean="0"/>
              <a:t>——</a:t>
            </a:r>
            <a:r>
              <a:rPr lang="zh-CN" altLang="en-US" dirty="0" smtClean="0"/>
              <a:t>面值     </a:t>
            </a:r>
            <a:r>
              <a:rPr lang="en-US" dirty="0" smtClean="0"/>
              <a:t>30000 </a:t>
            </a:r>
            <a:endParaRPr lang="zh-CN" altLang="en-US" dirty="0" smtClean="0"/>
          </a:p>
          <a:p>
            <a:r>
              <a:rPr lang="zh-CN" altLang="en-US" dirty="0" smtClean="0"/>
              <a:t>　　　　其他权益工具</a:t>
            </a:r>
            <a:r>
              <a:rPr lang="en-US" dirty="0" smtClean="0"/>
              <a:t>——</a:t>
            </a:r>
            <a:r>
              <a:rPr lang="zh-CN" altLang="en-US" dirty="0" smtClean="0"/>
              <a:t>可转换公司债券</a:t>
            </a:r>
            <a:r>
              <a:rPr lang="en-US" dirty="0" smtClean="0"/>
              <a:t>              3078.88</a:t>
            </a:r>
            <a:r>
              <a:rPr lang="zh-CN" altLang="en-US" dirty="0" smtClean="0"/>
              <a:t>（</a:t>
            </a:r>
            <a:r>
              <a:rPr lang="en-US" dirty="0" smtClean="0"/>
              <a:t>3</a:t>
            </a:r>
            <a:r>
              <a:rPr lang="zh-CN" altLang="en-US" dirty="0" smtClean="0"/>
              <a:t>分）</a:t>
            </a:r>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a:t>
            </a:r>
            <a:r>
              <a:rPr lang="en-US" dirty="0" smtClean="0"/>
              <a:t>2</a:t>
            </a:r>
            <a:r>
              <a:rPr lang="zh-CN" altLang="en-US" dirty="0" smtClean="0"/>
              <a:t>）计算甲公司</a:t>
            </a:r>
            <a:r>
              <a:rPr lang="en-US" dirty="0" smtClean="0"/>
              <a:t>2014</a:t>
            </a:r>
            <a:r>
              <a:rPr lang="zh-CN" altLang="en-US" dirty="0" smtClean="0"/>
              <a:t>年</a:t>
            </a:r>
            <a:r>
              <a:rPr lang="en-US" dirty="0" smtClean="0"/>
              <a:t>12</a:t>
            </a:r>
            <a:r>
              <a:rPr lang="zh-CN" altLang="en-US" dirty="0" smtClean="0"/>
              <a:t>月</a:t>
            </a:r>
            <a:r>
              <a:rPr lang="en-US" dirty="0" smtClean="0"/>
              <a:t>31</a:t>
            </a:r>
            <a:r>
              <a:rPr lang="zh-CN" altLang="en-US" dirty="0" smtClean="0"/>
              <a:t>日应计提的可转换公司债券利息和应确认的利息费用。</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a:t>
            </a:r>
            <a:r>
              <a:rPr lang="en-US" dirty="0" smtClean="0"/>
              <a:t>2</a:t>
            </a:r>
            <a:r>
              <a:rPr lang="zh-CN" altLang="en-US" dirty="0" smtClean="0"/>
              <a:t>）计算甲公司</a:t>
            </a:r>
            <a:r>
              <a:rPr lang="en-US" dirty="0" smtClean="0"/>
              <a:t>2014</a:t>
            </a:r>
            <a:r>
              <a:rPr lang="zh-CN" altLang="en-US" dirty="0" smtClean="0"/>
              <a:t>年</a:t>
            </a:r>
            <a:r>
              <a:rPr lang="en-US" dirty="0" smtClean="0"/>
              <a:t>12</a:t>
            </a:r>
            <a:r>
              <a:rPr lang="zh-CN" altLang="en-US" dirty="0" smtClean="0"/>
              <a:t>月</a:t>
            </a:r>
            <a:r>
              <a:rPr lang="en-US" dirty="0" smtClean="0"/>
              <a:t>31</a:t>
            </a:r>
            <a:r>
              <a:rPr lang="zh-CN" altLang="en-US" dirty="0" smtClean="0"/>
              <a:t>日应计提的可转换公司债券利息和应确认的利息费用。</a:t>
            </a:r>
            <a:r>
              <a:rPr lang="en-US" dirty="0" smtClean="0"/>
              <a:t> </a:t>
            </a:r>
            <a:endParaRPr lang="zh-CN" altLang="en-US" dirty="0" smtClean="0"/>
          </a:p>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dirty="0" smtClean="0"/>
              <a:t>2014</a:t>
            </a:r>
            <a:r>
              <a:rPr lang="zh-CN" altLang="en-US" dirty="0" smtClean="0"/>
              <a:t>年</a:t>
            </a:r>
            <a:r>
              <a:rPr lang="en-US" dirty="0" smtClean="0"/>
              <a:t>12</a:t>
            </a:r>
            <a:r>
              <a:rPr lang="zh-CN" altLang="en-US" dirty="0" smtClean="0"/>
              <a:t>月</a:t>
            </a:r>
            <a:r>
              <a:rPr lang="en-US" dirty="0" smtClean="0"/>
              <a:t>31</a:t>
            </a:r>
            <a:r>
              <a:rPr lang="zh-CN" altLang="en-US" dirty="0" smtClean="0"/>
              <a:t>日应付利息</a:t>
            </a:r>
            <a:endParaRPr lang="en-US" altLang="zh-CN" dirty="0" smtClean="0"/>
          </a:p>
          <a:p>
            <a:pPr algn="just"/>
            <a:r>
              <a:rPr lang="zh-CN" altLang="en-US" dirty="0" smtClean="0"/>
              <a:t>＝</a:t>
            </a:r>
            <a:r>
              <a:rPr lang="en-US" dirty="0" smtClean="0"/>
              <a:t>30000×4%</a:t>
            </a:r>
            <a:r>
              <a:rPr lang="zh-CN" altLang="en-US" dirty="0" smtClean="0"/>
              <a:t>＝</a:t>
            </a:r>
            <a:r>
              <a:rPr lang="en-US" dirty="0" smtClean="0"/>
              <a:t>1200</a:t>
            </a:r>
            <a:r>
              <a:rPr lang="zh-CN" altLang="en-US" dirty="0" smtClean="0"/>
              <a:t>（万元） （</a:t>
            </a:r>
            <a:r>
              <a:rPr lang="en-US" dirty="0" smtClean="0"/>
              <a:t>1</a:t>
            </a:r>
            <a:r>
              <a:rPr lang="zh-CN" altLang="en-US" dirty="0" smtClean="0"/>
              <a:t>分）</a:t>
            </a:r>
            <a:endParaRPr lang="zh-CN" altLang="en-US" dirty="0" smtClean="0"/>
          </a:p>
          <a:p>
            <a:pPr algn="just"/>
            <a:r>
              <a:rPr lang="zh-CN" altLang="en-US" dirty="0" smtClean="0"/>
              <a:t>应确认的利息费用</a:t>
            </a:r>
            <a:endParaRPr lang="en-US" altLang="zh-CN" dirty="0" smtClean="0"/>
          </a:p>
          <a:p>
            <a:pPr algn="just"/>
            <a:r>
              <a:rPr lang="zh-CN" altLang="en-US" dirty="0" smtClean="0"/>
              <a:t>＝</a:t>
            </a:r>
            <a:r>
              <a:rPr lang="en-US" dirty="0" smtClean="0"/>
              <a:t>27921.12×6%</a:t>
            </a:r>
            <a:r>
              <a:rPr lang="zh-CN" altLang="en-US" dirty="0" smtClean="0"/>
              <a:t>＝</a:t>
            </a:r>
            <a:r>
              <a:rPr lang="en-US" dirty="0" smtClean="0"/>
              <a:t>1675.27</a:t>
            </a:r>
            <a:r>
              <a:rPr lang="zh-CN" altLang="en-US" dirty="0" smtClean="0"/>
              <a:t>（万元）（</a:t>
            </a:r>
            <a:r>
              <a:rPr lang="en-US" dirty="0" smtClean="0"/>
              <a:t>1</a:t>
            </a:r>
            <a:r>
              <a:rPr lang="zh-CN" altLang="en-US" dirty="0" smtClean="0"/>
              <a:t>分）</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a:t>
            </a:r>
            <a:r>
              <a:rPr lang="en-US" dirty="0" smtClean="0"/>
              <a:t>3</a:t>
            </a:r>
            <a:r>
              <a:rPr lang="zh-CN" altLang="en-US" dirty="0" smtClean="0"/>
              <a:t>）编制甲公司</a:t>
            </a:r>
            <a:r>
              <a:rPr lang="en-US" dirty="0" smtClean="0"/>
              <a:t>2014</a:t>
            </a:r>
            <a:r>
              <a:rPr lang="zh-CN" altLang="en-US" dirty="0" smtClean="0"/>
              <a:t>年</a:t>
            </a:r>
            <a:r>
              <a:rPr lang="en-US" dirty="0" smtClean="0"/>
              <a:t>12</a:t>
            </a:r>
            <a:r>
              <a:rPr lang="zh-CN" altLang="en-US" dirty="0" smtClean="0"/>
              <a:t>月</a:t>
            </a:r>
            <a:r>
              <a:rPr lang="en-US" dirty="0" smtClean="0"/>
              <a:t>31</a:t>
            </a:r>
            <a:r>
              <a:rPr lang="zh-CN" altLang="en-US" dirty="0" smtClean="0"/>
              <a:t>日计提可转换公司债券利息和应确认的利息费用的会计分录。</a:t>
            </a:r>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endParaRPr lang="en-US" altLang="zh-CN" b="1" dirty="0" smtClean="0">
              <a:solidFill>
                <a:srgbClr val="19ADB7"/>
              </a:solidFill>
            </a:endParaRPr>
          </a:p>
          <a:p>
            <a:pPr algn="just"/>
            <a:r>
              <a:rPr lang="zh-CN" altLang="en-US" dirty="0" smtClean="0"/>
              <a:t>借：在建工程</a:t>
            </a:r>
            <a:r>
              <a:rPr lang="en-US" dirty="0" smtClean="0"/>
              <a:t>                                       1675.27 </a:t>
            </a:r>
            <a:endParaRPr lang="zh-CN" altLang="en-US" dirty="0" smtClean="0"/>
          </a:p>
          <a:p>
            <a:pPr algn="just"/>
            <a:r>
              <a:rPr lang="zh-CN" altLang="en-US" dirty="0" smtClean="0"/>
              <a:t>　　贷：应付利息</a:t>
            </a:r>
            <a:r>
              <a:rPr lang="en-US" dirty="0" smtClean="0"/>
              <a:t>                                                   1200 </a:t>
            </a:r>
            <a:endParaRPr lang="zh-CN" altLang="en-US" dirty="0" smtClean="0"/>
          </a:p>
          <a:p>
            <a:pPr algn="just"/>
            <a:r>
              <a:rPr lang="zh-CN" altLang="en-US" dirty="0" smtClean="0"/>
              <a:t>　　　　应付债券</a:t>
            </a:r>
            <a:r>
              <a:rPr lang="en-US" dirty="0" smtClean="0"/>
              <a:t>——</a:t>
            </a:r>
            <a:r>
              <a:rPr lang="zh-CN" altLang="en-US" dirty="0" smtClean="0"/>
              <a:t>可转换公司债券</a:t>
            </a:r>
            <a:r>
              <a:rPr lang="en-US" dirty="0" smtClean="0"/>
              <a:t>——</a:t>
            </a:r>
            <a:r>
              <a:rPr lang="zh-CN" altLang="en-US" dirty="0" smtClean="0"/>
              <a:t>利息调整</a:t>
            </a:r>
            <a:r>
              <a:rPr lang="en-US" dirty="0" smtClean="0"/>
              <a:t> 475.27</a:t>
            </a:r>
            <a:r>
              <a:rPr lang="zh-CN" altLang="en-US" dirty="0" smtClean="0"/>
              <a:t>（</a:t>
            </a:r>
            <a:r>
              <a:rPr lang="en-US" dirty="0" smtClean="0"/>
              <a:t>2</a:t>
            </a:r>
            <a:r>
              <a:rPr lang="zh-CN" altLang="en-US" dirty="0" smtClean="0"/>
              <a:t>分）</a:t>
            </a:r>
            <a:r>
              <a:rPr lang="en-US" dirty="0" smtClean="0"/>
              <a:t> </a:t>
            </a:r>
            <a:endParaRPr lang="zh-CN" altLang="en-US" dirty="0" smtClean="0"/>
          </a:p>
          <a:p>
            <a:pPr algn="just"/>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本题中因为</a:t>
            </a:r>
            <a:r>
              <a:rPr lang="en-US" dirty="0" smtClean="0"/>
              <a:t>“</a:t>
            </a:r>
            <a:r>
              <a:rPr lang="zh-CN" altLang="en-US" dirty="0" smtClean="0"/>
              <a:t>所筹资金用于某机器设备的技术改造项目，该技术改造项目于</a:t>
            </a:r>
            <a:r>
              <a:rPr lang="en-US" dirty="0" smtClean="0"/>
              <a:t>2014</a:t>
            </a:r>
            <a:r>
              <a:rPr lang="zh-CN" altLang="en-US" dirty="0" smtClean="0"/>
              <a:t>年</a:t>
            </a:r>
            <a:r>
              <a:rPr lang="en-US" dirty="0" smtClean="0"/>
              <a:t>12</a:t>
            </a:r>
            <a:r>
              <a:rPr lang="zh-CN" altLang="en-US" dirty="0" smtClean="0"/>
              <a:t>月</a:t>
            </a:r>
            <a:r>
              <a:rPr lang="en-US" dirty="0" smtClean="0"/>
              <a:t>31</a:t>
            </a:r>
            <a:r>
              <a:rPr lang="zh-CN" altLang="en-US" dirty="0" smtClean="0"/>
              <a:t>日达到预定可使用状态并交付使用</a:t>
            </a:r>
            <a:r>
              <a:rPr lang="en-US" dirty="0" smtClean="0"/>
              <a:t>”</a:t>
            </a:r>
            <a:r>
              <a:rPr lang="zh-CN" altLang="en-US" dirty="0" smtClean="0"/>
              <a:t>，因此在</a:t>
            </a:r>
            <a:r>
              <a:rPr lang="en-US" dirty="0" smtClean="0"/>
              <a:t>2014</a:t>
            </a:r>
            <a:r>
              <a:rPr lang="zh-CN" altLang="en-US" dirty="0" smtClean="0"/>
              <a:t>年末确认的利息费用是可以资本化处理的，计入在建工程成本中。</a:t>
            </a: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4</a:t>
            </a:r>
            <a:r>
              <a:rPr lang="zh-CN" altLang="en-US" dirty="0" smtClean="0"/>
              <a:t>）编制甲公司</a:t>
            </a:r>
            <a:r>
              <a:rPr lang="en-US" dirty="0" smtClean="0"/>
              <a:t>2015</a:t>
            </a:r>
            <a:r>
              <a:rPr lang="zh-CN" altLang="en-US" dirty="0" smtClean="0"/>
              <a:t>年</a:t>
            </a:r>
            <a:r>
              <a:rPr lang="en-US" dirty="0" smtClean="0"/>
              <a:t>1</a:t>
            </a:r>
            <a:r>
              <a:rPr lang="zh-CN" altLang="en-US" dirty="0" smtClean="0"/>
              <a:t>月</a:t>
            </a:r>
            <a:r>
              <a:rPr lang="en-US" dirty="0" smtClean="0"/>
              <a:t>1</a:t>
            </a:r>
            <a:r>
              <a:rPr lang="zh-CN" altLang="en-US" dirty="0" smtClean="0"/>
              <a:t>日支付可转换公司债券利息的会计</a:t>
            </a:r>
            <a:endParaRPr lang="en-US" altLang="zh-CN" dirty="0" smtClean="0"/>
          </a:p>
          <a:p>
            <a:pPr indent="0"/>
            <a:r>
              <a:rPr lang="zh-CN" altLang="en-US" dirty="0" smtClean="0"/>
              <a:t>分录。</a:t>
            </a:r>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5.2010</a:t>
            </a:r>
            <a:r>
              <a:rPr lang="zh-CN" altLang="en-US" dirty="0" smtClean="0"/>
              <a:t>年</a:t>
            </a:r>
            <a:r>
              <a:rPr lang="en-US" dirty="0" smtClean="0"/>
              <a:t>5</a:t>
            </a:r>
            <a:r>
              <a:rPr lang="zh-CN" altLang="en-US" dirty="0" smtClean="0"/>
              <a:t>月，</a:t>
            </a:r>
            <a:r>
              <a:rPr lang="en-US" dirty="0" smtClean="0"/>
              <a:t>A</a:t>
            </a:r>
            <a:r>
              <a:rPr lang="zh-CN" altLang="en-US" dirty="0" smtClean="0"/>
              <a:t>公司与</a:t>
            </a:r>
            <a:r>
              <a:rPr lang="en-US" dirty="0" smtClean="0"/>
              <a:t>B</a:t>
            </a:r>
            <a:r>
              <a:rPr lang="zh-CN" altLang="en-US" dirty="0" smtClean="0"/>
              <a:t>公司签订一份不可撤销合同，约定在</a:t>
            </a:r>
            <a:r>
              <a:rPr lang="en-US" dirty="0" smtClean="0"/>
              <a:t>2011</a:t>
            </a:r>
            <a:r>
              <a:rPr lang="zh-CN" altLang="en-US" dirty="0" smtClean="0"/>
              <a:t>年</a:t>
            </a:r>
            <a:r>
              <a:rPr lang="en-US" dirty="0" smtClean="0"/>
              <a:t>3</a:t>
            </a:r>
            <a:r>
              <a:rPr lang="zh-CN" altLang="en-US" dirty="0" smtClean="0"/>
              <a:t>月以每件</a:t>
            </a:r>
            <a:r>
              <a:rPr lang="en-US" dirty="0" smtClean="0"/>
              <a:t>2.5</a:t>
            </a:r>
            <a:r>
              <a:rPr lang="zh-CN" altLang="en-US" dirty="0" smtClean="0"/>
              <a:t>万元的价格向</a:t>
            </a:r>
            <a:r>
              <a:rPr lang="en-US" dirty="0" smtClean="0"/>
              <a:t>B</a:t>
            </a:r>
            <a:r>
              <a:rPr lang="zh-CN" altLang="en-US" dirty="0" smtClean="0"/>
              <a:t>公司销售</a:t>
            </a:r>
            <a:r>
              <a:rPr lang="en-US" dirty="0" smtClean="0"/>
              <a:t>400</a:t>
            </a:r>
            <a:r>
              <a:rPr lang="zh-CN" altLang="en-US" dirty="0" smtClean="0"/>
              <a:t>件</a:t>
            </a:r>
            <a:r>
              <a:rPr lang="en-US" dirty="0" smtClean="0"/>
              <a:t>X</a:t>
            </a:r>
            <a:r>
              <a:rPr lang="zh-CN" altLang="en-US" dirty="0" smtClean="0"/>
              <a:t>产品；</a:t>
            </a:r>
            <a:r>
              <a:rPr lang="en-US" dirty="0" smtClean="0"/>
              <a:t>B</a:t>
            </a:r>
            <a:r>
              <a:rPr lang="zh-CN" altLang="en-US" dirty="0" smtClean="0"/>
              <a:t>公司应预付定金</a:t>
            </a:r>
            <a:r>
              <a:rPr lang="en-US" dirty="0" smtClean="0"/>
              <a:t>150</a:t>
            </a:r>
            <a:r>
              <a:rPr lang="zh-CN" altLang="en-US" dirty="0" smtClean="0"/>
              <a:t>万元，若</a:t>
            </a:r>
            <a:r>
              <a:rPr lang="en-US" dirty="0" smtClean="0"/>
              <a:t>A</a:t>
            </a:r>
            <a:r>
              <a:rPr lang="zh-CN" altLang="en-US" dirty="0" smtClean="0"/>
              <a:t>公司违约，双倍返还定金。</a:t>
            </a:r>
            <a:r>
              <a:rPr lang="en-US" dirty="0" smtClean="0"/>
              <a:t>2010</a:t>
            </a:r>
            <a:r>
              <a:rPr lang="zh-CN" altLang="en-US" dirty="0" smtClean="0"/>
              <a:t>年</a:t>
            </a:r>
            <a:r>
              <a:rPr lang="en-US" dirty="0" smtClean="0"/>
              <a:t>12</a:t>
            </a:r>
            <a:r>
              <a:rPr lang="zh-CN" altLang="en-US" dirty="0" smtClean="0"/>
              <a:t>月</a:t>
            </a:r>
            <a:r>
              <a:rPr lang="en-US" dirty="0" smtClean="0"/>
              <a:t>31</a:t>
            </a:r>
            <a:r>
              <a:rPr lang="zh-CN" altLang="en-US" dirty="0" smtClean="0"/>
              <a:t>日，</a:t>
            </a:r>
            <a:r>
              <a:rPr lang="en-US" dirty="0" smtClean="0"/>
              <a:t>A</a:t>
            </a:r>
            <a:r>
              <a:rPr lang="zh-CN" altLang="en-US" dirty="0" smtClean="0"/>
              <a:t>公司的库存中没有</a:t>
            </a:r>
            <a:r>
              <a:rPr lang="en-US" dirty="0" smtClean="0"/>
              <a:t>X</a:t>
            </a:r>
            <a:r>
              <a:rPr lang="zh-CN" altLang="en-US" dirty="0" smtClean="0"/>
              <a:t>产品及生产该产品所需原材料，并且因原材料价格大幅上涨，</a:t>
            </a:r>
            <a:r>
              <a:rPr lang="en-US" dirty="0" smtClean="0"/>
              <a:t>A</a:t>
            </a:r>
            <a:r>
              <a:rPr lang="zh-CN" altLang="en-US" dirty="0" smtClean="0"/>
              <a:t>公司预计每件</a:t>
            </a:r>
            <a:r>
              <a:rPr lang="en-US" dirty="0" smtClean="0"/>
              <a:t>X</a:t>
            </a:r>
            <a:r>
              <a:rPr lang="zh-CN" altLang="en-US" dirty="0" smtClean="0"/>
              <a:t>产品的生产成本为</a:t>
            </a:r>
            <a:r>
              <a:rPr lang="en-US" dirty="0" smtClean="0"/>
              <a:t>3.3</a:t>
            </a:r>
            <a:r>
              <a:rPr lang="zh-CN" altLang="en-US" dirty="0" smtClean="0"/>
              <a:t>万元。假定不考虑其他因素，则下列说法正确的是（　）。 </a:t>
            </a:r>
            <a:endParaRPr lang="zh-CN"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4</a:t>
            </a:r>
            <a:r>
              <a:rPr lang="zh-CN" altLang="en-US" dirty="0" smtClean="0"/>
              <a:t>）编制甲公司</a:t>
            </a:r>
            <a:r>
              <a:rPr lang="en-US" dirty="0" smtClean="0"/>
              <a:t>2015</a:t>
            </a:r>
            <a:r>
              <a:rPr lang="zh-CN" altLang="en-US" dirty="0" smtClean="0"/>
              <a:t>年</a:t>
            </a:r>
            <a:r>
              <a:rPr lang="en-US" dirty="0" smtClean="0"/>
              <a:t>1</a:t>
            </a:r>
            <a:r>
              <a:rPr lang="zh-CN" altLang="en-US" dirty="0" smtClean="0"/>
              <a:t>月</a:t>
            </a:r>
            <a:r>
              <a:rPr lang="en-US" dirty="0" smtClean="0"/>
              <a:t>1</a:t>
            </a:r>
            <a:r>
              <a:rPr lang="zh-CN" altLang="en-US" dirty="0" smtClean="0"/>
              <a:t>日支付可转换公司债券利息的会计</a:t>
            </a:r>
            <a:endParaRPr lang="en-US" altLang="zh-CN" dirty="0" smtClean="0"/>
          </a:p>
          <a:p>
            <a:pPr indent="0"/>
            <a:r>
              <a:rPr lang="zh-CN" altLang="en-US" dirty="0" smtClean="0"/>
              <a:t>分录。</a:t>
            </a:r>
            <a:r>
              <a:rPr lang="en-US" dirty="0" smtClean="0"/>
              <a:t> </a:t>
            </a:r>
            <a:endParaRPr lang="zh-CN" altLang="en-US" dirty="0" smtClean="0"/>
          </a:p>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endParaRPr lang="en-US" altLang="zh-CN" b="1" dirty="0" smtClean="0">
              <a:solidFill>
                <a:srgbClr val="19ADB7"/>
              </a:solidFill>
            </a:endParaRPr>
          </a:p>
          <a:p>
            <a:r>
              <a:rPr lang="zh-CN" altLang="en-US" dirty="0" smtClean="0"/>
              <a:t>借：应付利息</a:t>
            </a:r>
            <a:r>
              <a:rPr lang="en-US" dirty="0" smtClean="0"/>
              <a:t>       1200 </a:t>
            </a:r>
            <a:endParaRPr lang="zh-CN" altLang="en-US" dirty="0" smtClean="0"/>
          </a:p>
          <a:p>
            <a:r>
              <a:rPr lang="zh-CN" altLang="en-US" dirty="0" smtClean="0"/>
              <a:t>　　贷：银行存款</a:t>
            </a:r>
            <a:r>
              <a:rPr lang="en-US" dirty="0" smtClean="0"/>
              <a:t>      1200</a:t>
            </a:r>
            <a:r>
              <a:rPr lang="zh-CN" altLang="en-US" dirty="0" smtClean="0"/>
              <a:t>（</a:t>
            </a:r>
            <a:r>
              <a:rPr lang="en-US" dirty="0" smtClean="0"/>
              <a:t>1</a:t>
            </a:r>
            <a:r>
              <a:rPr lang="zh-CN" altLang="en-US" dirty="0" smtClean="0"/>
              <a:t>分）</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9512" y="627063"/>
            <a:ext cx="8353425" cy="3960812"/>
          </a:xfrm>
        </p:spPr>
        <p:txBody>
          <a:bodyPr/>
          <a:lstStyle/>
          <a:p>
            <a:r>
              <a:rPr lang="zh-CN" altLang="en-US" dirty="0" smtClean="0"/>
              <a:t>（</a:t>
            </a:r>
            <a:r>
              <a:rPr lang="en-US" dirty="0" smtClean="0"/>
              <a:t>5</a:t>
            </a:r>
            <a:r>
              <a:rPr lang="zh-CN" altLang="en-US" dirty="0" smtClean="0"/>
              <a:t>）计算</a:t>
            </a:r>
            <a:r>
              <a:rPr lang="en-US" dirty="0" smtClean="0"/>
              <a:t>2015</a:t>
            </a:r>
            <a:r>
              <a:rPr lang="zh-CN" altLang="en-US" dirty="0" smtClean="0"/>
              <a:t>年</a:t>
            </a:r>
            <a:r>
              <a:rPr lang="en-US" dirty="0" smtClean="0"/>
              <a:t>1</a:t>
            </a:r>
            <a:r>
              <a:rPr lang="zh-CN" altLang="en-US" dirty="0" smtClean="0"/>
              <a:t>月</a:t>
            </a:r>
            <a:r>
              <a:rPr lang="en-US" dirty="0" smtClean="0"/>
              <a:t>3</a:t>
            </a:r>
            <a:r>
              <a:rPr lang="zh-CN" altLang="en-US" dirty="0" smtClean="0"/>
              <a:t>日可转换公司债券转为甲公司普通股的股数。</a:t>
            </a:r>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95289" y="627063"/>
            <a:ext cx="8209160" cy="3960812"/>
          </a:xfrm>
        </p:spPr>
        <p:txBody>
          <a:bodyPr/>
          <a:lstStyle/>
          <a:p>
            <a:pPr algn="just"/>
            <a:r>
              <a:rPr lang="zh-CN" altLang="en-US" dirty="0" smtClean="0"/>
              <a:t>（</a:t>
            </a:r>
            <a:r>
              <a:rPr lang="en-US" dirty="0" smtClean="0"/>
              <a:t>5</a:t>
            </a:r>
            <a:r>
              <a:rPr lang="zh-CN" altLang="en-US" dirty="0" smtClean="0"/>
              <a:t>）计算</a:t>
            </a:r>
            <a:r>
              <a:rPr lang="en-US" dirty="0" smtClean="0"/>
              <a:t>2015</a:t>
            </a:r>
            <a:r>
              <a:rPr lang="zh-CN" altLang="en-US" dirty="0" smtClean="0"/>
              <a:t>年</a:t>
            </a:r>
            <a:r>
              <a:rPr lang="en-US" dirty="0" smtClean="0"/>
              <a:t>1</a:t>
            </a:r>
            <a:r>
              <a:rPr lang="zh-CN" altLang="en-US" dirty="0" smtClean="0"/>
              <a:t>月</a:t>
            </a:r>
            <a:r>
              <a:rPr lang="en-US" dirty="0" smtClean="0"/>
              <a:t>3</a:t>
            </a:r>
            <a:r>
              <a:rPr lang="zh-CN" altLang="en-US" dirty="0" smtClean="0"/>
              <a:t>日可转换公司债券转为甲公司普通股的股数。</a:t>
            </a:r>
            <a:r>
              <a:rPr lang="en-US" dirty="0" smtClean="0"/>
              <a:t> </a:t>
            </a:r>
            <a:endParaRPr lang="zh-CN" altLang="en-US" dirty="0" smtClean="0"/>
          </a:p>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zh-CN" altLang="en-US" dirty="0" smtClean="0"/>
              <a:t>转换的股数</a:t>
            </a:r>
            <a:endParaRPr lang="en-US" altLang="zh-CN" dirty="0" smtClean="0"/>
          </a:p>
          <a:p>
            <a:pPr algn="just"/>
            <a:r>
              <a:rPr lang="zh-CN" altLang="en-US" dirty="0" smtClean="0"/>
              <a:t>＝</a:t>
            </a:r>
            <a:r>
              <a:rPr lang="en-US" dirty="0" smtClean="0"/>
              <a:t>30000×50%÷10</a:t>
            </a:r>
            <a:r>
              <a:rPr lang="zh-CN" altLang="en-US" dirty="0" smtClean="0"/>
              <a:t>＝</a:t>
            </a:r>
            <a:r>
              <a:rPr lang="en-US" dirty="0" smtClean="0"/>
              <a:t>1500</a:t>
            </a:r>
            <a:r>
              <a:rPr lang="zh-CN" altLang="en-US" dirty="0" smtClean="0"/>
              <a:t>（万股）（</a:t>
            </a:r>
            <a:r>
              <a:rPr lang="en-US" dirty="0" smtClean="0"/>
              <a:t>1</a:t>
            </a:r>
            <a:r>
              <a:rPr lang="zh-CN" altLang="en-US" dirty="0" smtClean="0"/>
              <a:t>分）</a:t>
            </a:r>
            <a:r>
              <a:rPr lang="en-US" dirty="0" smtClean="0"/>
              <a:t> </a:t>
            </a:r>
            <a:endParaRPr lang="zh-CN" altLang="en-US" dirty="0" smtClean="0"/>
          </a:p>
          <a:p>
            <a:pPr algn="just"/>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题中条件</a:t>
            </a:r>
            <a:r>
              <a:rPr lang="en-US" dirty="0" smtClean="0"/>
              <a:t>“</a:t>
            </a:r>
            <a:r>
              <a:rPr lang="zh-CN" altLang="en-US" dirty="0" smtClean="0"/>
              <a:t>按债券转换日的面值转为甲公司的普通股（每股面值</a:t>
            </a:r>
            <a:r>
              <a:rPr lang="en-US" dirty="0" smtClean="0"/>
              <a:t>1</a:t>
            </a:r>
            <a:r>
              <a:rPr lang="zh-CN" altLang="en-US" dirty="0" smtClean="0"/>
              <a:t>元），初始转换价格为每股</a:t>
            </a:r>
            <a:r>
              <a:rPr lang="en-US" dirty="0" smtClean="0"/>
              <a:t>10</a:t>
            </a:r>
            <a:r>
              <a:rPr lang="zh-CN" altLang="en-US" dirty="0" smtClean="0"/>
              <a:t>元。该可转换公司债券的</a:t>
            </a:r>
            <a:r>
              <a:rPr lang="en-US" dirty="0" smtClean="0"/>
              <a:t>50%</a:t>
            </a:r>
            <a:r>
              <a:rPr lang="zh-CN" altLang="en-US" dirty="0" smtClean="0"/>
              <a:t>转为甲公司的普通股</a:t>
            </a:r>
            <a:r>
              <a:rPr lang="en-US" dirty="0" smtClean="0"/>
              <a:t>”</a:t>
            </a:r>
            <a:r>
              <a:rPr lang="zh-CN" altLang="en-US" dirty="0" smtClean="0"/>
              <a:t>从这里看出是按照面值转股，所以，用面值总额</a:t>
            </a:r>
            <a:r>
              <a:rPr lang="en-US" dirty="0" smtClean="0"/>
              <a:t>×50%</a:t>
            </a:r>
            <a:r>
              <a:rPr lang="zh-CN" altLang="en-US" dirty="0" smtClean="0"/>
              <a:t>计算出来转股部分的面值总额，再除以</a:t>
            </a:r>
            <a:r>
              <a:rPr lang="en-US" dirty="0" smtClean="0"/>
              <a:t>10</a:t>
            </a:r>
            <a:r>
              <a:rPr lang="zh-CN" altLang="en-US" dirty="0" smtClean="0"/>
              <a:t>元计算出来的就是股数，即</a:t>
            </a:r>
            <a:r>
              <a:rPr lang="en-US" dirty="0" smtClean="0"/>
              <a:t>30000×50%÷10</a:t>
            </a:r>
            <a:r>
              <a:rPr lang="zh-CN" altLang="en-US" dirty="0" smtClean="0"/>
              <a:t>。</a:t>
            </a:r>
            <a:r>
              <a:rPr lang="en-US" dirty="0" smtClean="0"/>
              <a:t> </a:t>
            </a:r>
            <a:endParaRPr lang="zh-CN" altLang="en-US" dirty="0" smtClean="0"/>
          </a:p>
          <a:p>
            <a:pPr algn="just"/>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a:t>
            </a:r>
            <a:r>
              <a:rPr lang="en-US" dirty="0" smtClean="0"/>
              <a:t>6</a:t>
            </a:r>
            <a:r>
              <a:rPr lang="zh-CN" altLang="en-US" dirty="0" smtClean="0"/>
              <a:t>）编制甲公司</a:t>
            </a:r>
            <a:r>
              <a:rPr lang="en-US" dirty="0" smtClean="0"/>
              <a:t>2015</a:t>
            </a:r>
            <a:r>
              <a:rPr lang="zh-CN" altLang="en-US" dirty="0" smtClean="0"/>
              <a:t>年</a:t>
            </a:r>
            <a:r>
              <a:rPr lang="en-US" dirty="0" smtClean="0"/>
              <a:t>1</a:t>
            </a:r>
            <a:r>
              <a:rPr lang="zh-CN" altLang="en-US" dirty="0" smtClean="0"/>
              <a:t>月</a:t>
            </a:r>
            <a:r>
              <a:rPr lang="en-US" dirty="0" smtClean="0"/>
              <a:t>3</a:t>
            </a:r>
            <a:r>
              <a:rPr lang="zh-CN" altLang="en-US" dirty="0" smtClean="0"/>
              <a:t>日与可转换公司债券转为普通股有关的会计分录。</a:t>
            </a:r>
            <a:endParaRPr lang="zh-CN" altLang="en-US" dirty="0" smtClean="0"/>
          </a:p>
          <a:p>
            <a:pPr algn="just"/>
            <a:r>
              <a:rPr lang="zh-CN" altLang="en-US" dirty="0" smtClean="0"/>
              <a:t>（</a:t>
            </a:r>
            <a:r>
              <a:rPr lang="en-US" dirty="0" smtClean="0"/>
              <a:t>“</a:t>
            </a:r>
            <a:r>
              <a:rPr lang="zh-CN" altLang="en-US" dirty="0" smtClean="0"/>
              <a:t>应付债券</a:t>
            </a:r>
            <a:r>
              <a:rPr lang="en-US" dirty="0" smtClean="0"/>
              <a:t>”</a:t>
            </a:r>
            <a:r>
              <a:rPr lang="zh-CN" altLang="en-US" dirty="0" smtClean="0"/>
              <a:t>科目要求写出明细科目；答案金额用万元表示；计算结果保留两位小数）</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endParaRPr lang="en-US" altLang="zh-CN" b="1" dirty="0" smtClean="0">
              <a:solidFill>
                <a:srgbClr val="19ADB7"/>
              </a:solidFill>
            </a:endParaRPr>
          </a:p>
          <a:p>
            <a:r>
              <a:rPr lang="zh-CN" altLang="en-US" dirty="0" smtClean="0"/>
              <a:t>借：应付债券</a:t>
            </a:r>
            <a:r>
              <a:rPr lang="en-US" dirty="0" smtClean="0"/>
              <a:t>——</a:t>
            </a:r>
            <a:r>
              <a:rPr lang="zh-CN" altLang="en-US" dirty="0" smtClean="0"/>
              <a:t>可转换公司债券</a:t>
            </a:r>
            <a:r>
              <a:rPr lang="en-US" dirty="0" smtClean="0"/>
              <a:t>——</a:t>
            </a:r>
            <a:r>
              <a:rPr lang="zh-CN" altLang="en-US" dirty="0" smtClean="0"/>
              <a:t>面值</a:t>
            </a:r>
            <a:r>
              <a:rPr lang="en-US" dirty="0" smtClean="0"/>
              <a:t> 15000 </a:t>
            </a:r>
            <a:endParaRPr lang="zh-CN" altLang="en-US" dirty="0" smtClean="0"/>
          </a:p>
          <a:p>
            <a:r>
              <a:rPr lang="zh-CN" altLang="en-US" dirty="0" smtClean="0"/>
              <a:t>　　其他权益工具</a:t>
            </a:r>
            <a:r>
              <a:rPr lang="en-US" dirty="0" smtClean="0"/>
              <a:t>——</a:t>
            </a:r>
            <a:r>
              <a:rPr lang="zh-CN" altLang="en-US" dirty="0" smtClean="0"/>
              <a:t>可转换公司债券</a:t>
            </a:r>
            <a:r>
              <a:rPr lang="en-US" dirty="0" smtClean="0"/>
              <a:t> 1539.44</a:t>
            </a:r>
            <a:r>
              <a:rPr lang="zh-CN" altLang="en-US" dirty="0" smtClean="0"/>
              <a:t>（</a:t>
            </a:r>
            <a:r>
              <a:rPr lang="en-US" dirty="0" smtClean="0"/>
              <a:t>3078.88×50%</a:t>
            </a:r>
            <a:r>
              <a:rPr lang="zh-CN" altLang="en-US" dirty="0" smtClean="0"/>
              <a:t>） </a:t>
            </a:r>
            <a:endParaRPr lang="zh-CN" altLang="en-US" dirty="0" smtClean="0"/>
          </a:p>
          <a:p>
            <a:r>
              <a:rPr lang="zh-CN" altLang="en-US" dirty="0" smtClean="0"/>
              <a:t>　　贷：股本</a:t>
            </a:r>
            <a:r>
              <a:rPr lang="en-US" dirty="0" smtClean="0"/>
              <a:t> </a:t>
            </a:r>
            <a:r>
              <a:rPr lang="zh-CN" altLang="en-US" dirty="0" smtClean="0"/>
              <a:t>　　　　　</a:t>
            </a:r>
            <a:r>
              <a:rPr lang="en-US" dirty="0" smtClean="0"/>
              <a:t>1500 </a:t>
            </a:r>
            <a:endParaRPr lang="zh-CN" altLang="en-US" dirty="0" smtClean="0"/>
          </a:p>
          <a:p>
            <a:r>
              <a:rPr lang="zh-CN" altLang="en-US" dirty="0" smtClean="0"/>
              <a:t>　　　　应付债券</a:t>
            </a:r>
            <a:r>
              <a:rPr lang="en-US" dirty="0" smtClean="0"/>
              <a:t>——</a:t>
            </a:r>
            <a:r>
              <a:rPr lang="zh-CN" altLang="en-US" dirty="0" smtClean="0"/>
              <a:t>可转换公司债券</a:t>
            </a:r>
            <a:r>
              <a:rPr lang="en-US" dirty="0" smtClean="0"/>
              <a:t>——</a:t>
            </a:r>
            <a:r>
              <a:rPr lang="zh-CN" altLang="en-US" dirty="0" smtClean="0"/>
              <a:t>利息调整</a:t>
            </a:r>
            <a:endParaRPr lang="en-US" altLang="zh-CN" dirty="0" smtClean="0"/>
          </a:p>
          <a:p>
            <a:r>
              <a:rPr lang="en-US" dirty="0" smtClean="0"/>
              <a:t> 801.81 </a:t>
            </a:r>
            <a:r>
              <a:rPr lang="zh-CN" altLang="en-US" dirty="0" smtClean="0"/>
              <a:t>［（</a:t>
            </a:r>
            <a:r>
              <a:rPr lang="en-US" dirty="0" smtClean="0"/>
              <a:t>2078.88</a:t>
            </a:r>
            <a:r>
              <a:rPr lang="zh-CN" altLang="en-US" dirty="0" smtClean="0"/>
              <a:t>－</a:t>
            </a:r>
            <a:r>
              <a:rPr lang="en-US" dirty="0" smtClean="0"/>
              <a:t>475.27</a:t>
            </a:r>
            <a:r>
              <a:rPr lang="zh-CN" altLang="en-US" dirty="0" smtClean="0"/>
              <a:t>）</a:t>
            </a:r>
            <a:r>
              <a:rPr lang="en-US" dirty="0" smtClean="0"/>
              <a:t>×50%</a:t>
            </a:r>
            <a:r>
              <a:rPr lang="zh-CN" altLang="en-US" dirty="0" smtClean="0"/>
              <a:t>］</a:t>
            </a:r>
            <a:endParaRPr lang="zh-CN" altLang="en-US" dirty="0" smtClean="0"/>
          </a:p>
          <a:p>
            <a:r>
              <a:rPr lang="zh-CN" altLang="en-US" dirty="0" smtClean="0"/>
              <a:t>　　　　资本公积</a:t>
            </a:r>
            <a:r>
              <a:rPr lang="en-US" dirty="0" smtClean="0"/>
              <a:t>——</a:t>
            </a:r>
            <a:r>
              <a:rPr lang="zh-CN" altLang="en-US" dirty="0" smtClean="0"/>
              <a:t>股本溢价</a:t>
            </a:r>
            <a:r>
              <a:rPr lang="en-US" dirty="0" smtClean="0"/>
              <a:t> </a:t>
            </a:r>
            <a:r>
              <a:rPr lang="zh-CN" altLang="en-US" dirty="0" smtClean="0"/>
              <a:t>　　　</a:t>
            </a:r>
            <a:r>
              <a:rPr lang="en-US" dirty="0" smtClean="0"/>
              <a:t>14237.63</a:t>
            </a:r>
            <a:r>
              <a:rPr lang="zh-CN" altLang="en-US" dirty="0" smtClean="0"/>
              <a:t>（</a:t>
            </a:r>
            <a:r>
              <a:rPr lang="en-US" dirty="0" smtClean="0"/>
              <a:t>3</a:t>
            </a:r>
            <a:r>
              <a:rPr lang="zh-CN" altLang="en-US" dirty="0" smtClean="0"/>
              <a:t>分）</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b="1" dirty="0" smtClean="0">
                <a:solidFill>
                  <a:srgbClr val="19ADB7"/>
                </a:solidFill>
              </a:rPr>
              <a:t>五、综合题</a:t>
            </a:r>
            <a:r>
              <a:rPr lang="zh-CN" altLang="en-US" dirty="0" smtClean="0"/>
              <a:t>（本类题共</a:t>
            </a:r>
            <a:r>
              <a:rPr lang="en-US" dirty="0" smtClean="0"/>
              <a:t>2</a:t>
            </a:r>
            <a:r>
              <a:rPr lang="zh-CN" altLang="en-US" dirty="0" smtClean="0"/>
              <a:t>小题，第</a:t>
            </a:r>
            <a:r>
              <a:rPr lang="en-US" dirty="0" smtClean="0"/>
              <a:t>1</a:t>
            </a:r>
            <a:r>
              <a:rPr lang="zh-CN" altLang="en-US" dirty="0" smtClean="0"/>
              <a:t>小题</a:t>
            </a:r>
            <a:r>
              <a:rPr lang="en-US" dirty="0" smtClean="0"/>
              <a:t>15</a:t>
            </a:r>
            <a:r>
              <a:rPr lang="zh-CN" altLang="en-US" dirty="0" smtClean="0"/>
              <a:t>分，第</a:t>
            </a:r>
            <a:r>
              <a:rPr lang="en-US" dirty="0" smtClean="0"/>
              <a:t>2</a:t>
            </a:r>
            <a:r>
              <a:rPr lang="zh-CN" altLang="en-US" dirty="0" smtClean="0"/>
              <a:t>小题</a:t>
            </a:r>
            <a:r>
              <a:rPr lang="en-US" dirty="0" smtClean="0"/>
              <a:t>18</a:t>
            </a:r>
            <a:r>
              <a:rPr lang="zh-CN" altLang="en-US" dirty="0" smtClean="0"/>
              <a:t>分，共</a:t>
            </a:r>
            <a:r>
              <a:rPr lang="en-US" dirty="0" smtClean="0"/>
              <a:t>33</a:t>
            </a:r>
            <a:r>
              <a:rPr lang="zh-CN" altLang="en-US" dirty="0" smtClean="0"/>
              <a:t>分。凡要求计算的，应列出必要的计算过程；计算结果出现两位以上小数的，均四舍五入保留小数点后两位小数，凡要求编制会计分录的，除题中有特殊要求外，只需写出一级科目，答案中的金额单位用万元表示）</a:t>
            </a:r>
            <a:r>
              <a:rPr lang="en-US" b="1" dirty="0" smtClean="0"/>
              <a:t>   </a:t>
            </a:r>
            <a:endParaRPr lang="zh-CN" alt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2.A</a:t>
            </a:r>
            <a:r>
              <a:rPr lang="zh-CN" altLang="en-US" dirty="0" smtClean="0"/>
              <a:t>股份有限公司（以下简称</a:t>
            </a:r>
            <a:r>
              <a:rPr lang="en-US" dirty="0" smtClean="0"/>
              <a:t>“A</a:t>
            </a:r>
            <a:r>
              <a:rPr lang="zh-CN" altLang="en-US" dirty="0" smtClean="0"/>
              <a:t>公司</a:t>
            </a:r>
            <a:r>
              <a:rPr lang="en-US" dirty="0" smtClean="0"/>
              <a:t>”</a:t>
            </a:r>
            <a:r>
              <a:rPr lang="zh-CN" altLang="en-US" dirty="0" smtClean="0"/>
              <a:t>）为上市公司，</a:t>
            </a:r>
            <a:r>
              <a:rPr lang="en-US" dirty="0" smtClean="0"/>
              <a:t>2012</a:t>
            </a:r>
            <a:r>
              <a:rPr lang="zh-CN" altLang="en-US" dirty="0" smtClean="0"/>
              <a:t>年至</a:t>
            </a:r>
            <a:r>
              <a:rPr lang="en-US" dirty="0" smtClean="0"/>
              <a:t>2013</a:t>
            </a:r>
            <a:r>
              <a:rPr lang="zh-CN" altLang="en-US" dirty="0" smtClean="0"/>
              <a:t>年的有关资料如下：</a:t>
            </a:r>
            <a:endParaRPr lang="en-US" altLang="zh-CN" dirty="0" smtClean="0"/>
          </a:p>
          <a:p>
            <a:r>
              <a:rPr lang="zh-CN" altLang="en-US" dirty="0" smtClean="0"/>
              <a:t>（</a:t>
            </a:r>
            <a:r>
              <a:rPr lang="en-US" altLang="zh-CN" dirty="0" smtClean="0"/>
              <a:t>7</a:t>
            </a:r>
            <a:r>
              <a:rPr lang="zh-CN" altLang="en-US" dirty="0" smtClean="0"/>
              <a:t>）其他有关资料如下：</a:t>
            </a:r>
            <a:endParaRPr lang="zh-CN" altLang="en-US" dirty="0" smtClean="0"/>
          </a:p>
          <a:p>
            <a:r>
              <a:rPr lang="en-US" altLang="zh-CN" dirty="0" smtClean="0"/>
              <a:t>①</a:t>
            </a:r>
            <a:r>
              <a:rPr lang="zh-CN" altLang="en-US" dirty="0" smtClean="0"/>
              <a:t>所得税税率为</a:t>
            </a:r>
            <a:r>
              <a:rPr lang="en-US" altLang="zh-CN" dirty="0" smtClean="0"/>
              <a:t>25</a:t>
            </a:r>
            <a:r>
              <a:rPr lang="zh-CN" altLang="en-US" dirty="0" smtClean="0"/>
              <a:t>％； </a:t>
            </a:r>
            <a:endParaRPr lang="zh-CN" altLang="en-US" dirty="0" smtClean="0"/>
          </a:p>
          <a:p>
            <a:r>
              <a:rPr lang="en-US" altLang="zh-CN" dirty="0" smtClean="0"/>
              <a:t>②A</a:t>
            </a:r>
            <a:r>
              <a:rPr lang="zh-CN" altLang="en-US" dirty="0" smtClean="0"/>
              <a:t>公司和</a:t>
            </a:r>
            <a:r>
              <a:rPr lang="en-US" altLang="zh-CN" dirty="0" smtClean="0"/>
              <a:t>B</a:t>
            </a:r>
            <a:r>
              <a:rPr lang="zh-CN" altLang="en-US" dirty="0" smtClean="0"/>
              <a:t>公司均按净利润的</a:t>
            </a:r>
            <a:r>
              <a:rPr lang="en-US" altLang="zh-CN" dirty="0" smtClean="0"/>
              <a:t>10</a:t>
            </a:r>
            <a:r>
              <a:rPr lang="zh-CN" altLang="en-US" dirty="0" smtClean="0"/>
              <a:t>％提取法定盈余公积，不提取任意盈余公积。</a:t>
            </a:r>
            <a:r>
              <a:rPr lang="en-US" altLang="zh-CN" dirty="0" smtClean="0"/>
              <a:t> </a:t>
            </a:r>
            <a:endParaRPr lang="zh-CN" alt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95289" y="627063"/>
            <a:ext cx="8137152" cy="3960812"/>
          </a:xfrm>
        </p:spPr>
        <p:txBody>
          <a:bodyPr/>
          <a:lstStyle/>
          <a:p>
            <a:pPr algn="just"/>
            <a:r>
              <a:rPr lang="zh-CN" altLang="en-US" dirty="0" smtClean="0"/>
              <a:t>（</a:t>
            </a:r>
            <a:r>
              <a:rPr lang="en-US" dirty="0" smtClean="0"/>
              <a:t>1</a:t>
            </a:r>
            <a:r>
              <a:rPr lang="zh-CN" altLang="en-US" dirty="0" smtClean="0"/>
              <a:t>）甲公司欠</a:t>
            </a:r>
            <a:r>
              <a:rPr lang="en-US" dirty="0" smtClean="0"/>
              <a:t>A</a:t>
            </a:r>
            <a:r>
              <a:rPr lang="zh-CN" altLang="en-US" dirty="0" smtClean="0"/>
              <a:t>公司</a:t>
            </a:r>
            <a:r>
              <a:rPr lang="en-US" dirty="0" smtClean="0"/>
              <a:t>6 300</a:t>
            </a:r>
            <a:r>
              <a:rPr lang="zh-CN" altLang="en-US" dirty="0" smtClean="0"/>
              <a:t>万元购货款。由于甲公司发生财务困难，短期内无法支付该笔已到期的货款。</a:t>
            </a:r>
            <a:r>
              <a:rPr lang="en-US" dirty="0" smtClean="0"/>
              <a:t>2012</a:t>
            </a:r>
            <a:r>
              <a:rPr lang="zh-CN" altLang="en-US" dirty="0" smtClean="0"/>
              <a:t>年</a:t>
            </a:r>
            <a:r>
              <a:rPr lang="en-US" dirty="0" smtClean="0"/>
              <a:t>1</a:t>
            </a:r>
            <a:r>
              <a:rPr lang="zh-CN" altLang="en-US" dirty="0" smtClean="0"/>
              <a:t>月</a:t>
            </a:r>
            <a:r>
              <a:rPr lang="en-US" dirty="0" smtClean="0"/>
              <a:t>1</a:t>
            </a:r>
            <a:r>
              <a:rPr lang="zh-CN" altLang="en-US" dirty="0" smtClean="0"/>
              <a:t>日，经协商，</a:t>
            </a:r>
            <a:r>
              <a:rPr lang="en-US" dirty="0" smtClean="0"/>
              <a:t>A</a:t>
            </a:r>
            <a:r>
              <a:rPr lang="zh-CN" altLang="en-US" dirty="0" smtClean="0"/>
              <a:t>公司同意与甲公司进行债务重组，重组协议规定，</a:t>
            </a:r>
            <a:r>
              <a:rPr lang="en-US" dirty="0" smtClean="0"/>
              <a:t>A</a:t>
            </a:r>
            <a:r>
              <a:rPr lang="zh-CN" altLang="en-US" dirty="0" smtClean="0"/>
              <a:t>公司减免甲公司</a:t>
            </a:r>
            <a:r>
              <a:rPr lang="en-US" dirty="0" smtClean="0"/>
              <a:t>300</a:t>
            </a:r>
            <a:r>
              <a:rPr lang="zh-CN" altLang="en-US" dirty="0" smtClean="0"/>
              <a:t>万元的债务，余额以甲公司所持有的对</a:t>
            </a:r>
            <a:r>
              <a:rPr lang="en-US" dirty="0" smtClean="0"/>
              <a:t>B</a:t>
            </a:r>
            <a:r>
              <a:rPr lang="zh-CN" altLang="en-US" dirty="0" smtClean="0"/>
              <a:t>公司的股权投资抵偿，当日，该项股权投资的公允价值为</a:t>
            </a:r>
            <a:r>
              <a:rPr lang="en-US" dirty="0" smtClean="0"/>
              <a:t>6 000</a:t>
            </a:r>
            <a:r>
              <a:rPr lang="zh-CN" altLang="en-US" dirty="0" smtClean="0"/>
              <a:t>万元。</a:t>
            </a:r>
            <a:r>
              <a:rPr lang="en-US" dirty="0" smtClean="0"/>
              <a:t>A</a:t>
            </a:r>
            <a:r>
              <a:rPr lang="zh-CN" altLang="en-US" dirty="0" smtClean="0"/>
              <a:t>公司已为该项应收债权计提了</a:t>
            </a:r>
            <a:r>
              <a:rPr lang="en-US" dirty="0" smtClean="0"/>
              <a:t>500</a:t>
            </a:r>
            <a:r>
              <a:rPr lang="zh-CN" altLang="en-US" dirty="0" smtClean="0"/>
              <a:t>万元的坏账准备。</a:t>
            </a:r>
            <a:endParaRPr lang="zh-CN"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相关手续已于当日办理完毕，</a:t>
            </a:r>
            <a:r>
              <a:rPr lang="en-US" altLang="zh-CN" dirty="0" smtClean="0"/>
              <a:t>A</a:t>
            </a:r>
            <a:r>
              <a:rPr lang="zh-CN" altLang="en-US" dirty="0" smtClean="0"/>
              <a:t>公司取得对</a:t>
            </a:r>
            <a:r>
              <a:rPr lang="en-US" altLang="zh-CN" dirty="0" smtClean="0"/>
              <a:t>B</a:t>
            </a:r>
            <a:r>
              <a:rPr lang="zh-CN" altLang="en-US" dirty="0" smtClean="0"/>
              <a:t>公司</a:t>
            </a:r>
            <a:r>
              <a:rPr lang="en-US" altLang="zh-CN" dirty="0" smtClean="0"/>
              <a:t>80</a:t>
            </a:r>
            <a:r>
              <a:rPr lang="zh-CN" altLang="en-US" dirty="0" smtClean="0"/>
              <a:t>％的股权，能够对</a:t>
            </a:r>
            <a:r>
              <a:rPr lang="en-US" altLang="zh-CN" dirty="0" smtClean="0"/>
              <a:t>B</a:t>
            </a:r>
            <a:r>
              <a:rPr lang="zh-CN" altLang="en-US" dirty="0" smtClean="0"/>
              <a:t>公司实施控制，</a:t>
            </a:r>
            <a:r>
              <a:rPr lang="en-US" altLang="zh-CN" dirty="0" smtClean="0"/>
              <a:t>A</a:t>
            </a:r>
            <a:r>
              <a:rPr lang="zh-CN" altLang="en-US" dirty="0" smtClean="0"/>
              <a:t>公司准备长期持有该项股权投资。此前，</a:t>
            </a:r>
            <a:r>
              <a:rPr lang="en-US" altLang="zh-CN" dirty="0" smtClean="0"/>
              <a:t>A</a:t>
            </a:r>
            <a:r>
              <a:rPr lang="zh-CN" altLang="en-US" dirty="0" smtClean="0"/>
              <a:t>公司与</a:t>
            </a:r>
            <a:r>
              <a:rPr lang="en-US" altLang="zh-CN" dirty="0" smtClean="0"/>
              <a:t>B</a:t>
            </a:r>
            <a:r>
              <a:rPr lang="zh-CN" altLang="en-US" dirty="0" smtClean="0"/>
              <a:t>公司不具有任何关联方关系。</a:t>
            </a:r>
            <a:endParaRPr lang="zh-CN" altLang="en-US" dirty="0" smtClean="0"/>
          </a:p>
          <a:p>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要求：</a:t>
            </a:r>
            <a:endParaRPr lang="en-US" altLang="zh-CN" dirty="0" smtClean="0"/>
          </a:p>
          <a:p>
            <a:r>
              <a:rPr lang="zh-CN" altLang="en-US" dirty="0" smtClean="0"/>
              <a:t>（</a:t>
            </a:r>
            <a:r>
              <a:rPr lang="en-US" dirty="0" smtClean="0"/>
              <a:t>1</a:t>
            </a:r>
            <a:r>
              <a:rPr lang="zh-CN" altLang="en-US" dirty="0" smtClean="0"/>
              <a:t>）编制</a:t>
            </a:r>
            <a:r>
              <a:rPr lang="en-US" dirty="0" smtClean="0"/>
              <a:t>A</a:t>
            </a:r>
            <a:r>
              <a:rPr lang="zh-CN" altLang="en-US" dirty="0" smtClean="0"/>
              <a:t>公司</a:t>
            </a:r>
            <a:r>
              <a:rPr lang="en-US" dirty="0" smtClean="0"/>
              <a:t>2012</a:t>
            </a:r>
            <a:r>
              <a:rPr lang="zh-CN" altLang="en-US" dirty="0" smtClean="0"/>
              <a:t>年取得长期股权投资的相关会计分录；</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A.</a:t>
            </a:r>
            <a:r>
              <a:rPr lang="zh-CN" altLang="en-US" dirty="0" smtClean="0"/>
              <a:t>因上述合同不可撤销，</a:t>
            </a:r>
            <a:r>
              <a:rPr lang="en-US" dirty="0" smtClean="0"/>
              <a:t>A</a:t>
            </a:r>
            <a:r>
              <a:rPr lang="zh-CN" altLang="en-US" dirty="0" smtClean="0"/>
              <a:t>公司将收到的</a:t>
            </a:r>
            <a:r>
              <a:rPr lang="en-US" dirty="0" smtClean="0"/>
              <a:t>B</a:t>
            </a:r>
            <a:r>
              <a:rPr lang="zh-CN" altLang="en-US" dirty="0" smtClean="0"/>
              <a:t>公司定金确认为收入</a:t>
            </a:r>
            <a:r>
              <a:rPr lang="en-US" dirty="0" smtClean="0"/>
              <a:t> </a:t>
            </a:r>
            <a:endParaRPr lang="zh-CN" altLang="en-US" dirty="0" smtClean="0"/>
          </a:p>
          <a:p>
            <a:pPr algn="just"/>
            <a:r>
              <a:rPr lang="en-US" dirty="0" smtClean="0"/>
              <a:t>B.A</a:t>
            </a:r>
            <a:r>
              <a:rPr lang="zh-CN" altLang="en-US" dirty="0" smtClean="0"/>
              <a:t>公司对该事项应确认预计负债</a:t>
            </a:r>
            <a:r>
              <a:rPr lang="en-US" dirty="0" smtClean="0"/>
              <a:t>320</a:t>
            </a:r>
            <a:r>
              <a:rPr lang="zh-CN" altLang="en-US" dirty="0" smtClean="0"/>
              <a:t>万元</a:t>
            </a:r>
            <a:r>
              <a:rPr lang="en-US" dirty="0" smtClean="0"/>
              <a:t> </a:t>
            </a:r>
            <a:endParaRPr lang="zh-CN" altLang="en-US" dirty="0" smtClean="0"/>
          </a:p>
          <a:p>
            <a:pPr algn="just"/>
            <a:r>
              <a:rPr lang="en-US" dirty="0" smtClean="0"/>
              <a:t>C.A</a:t>
            </a:r>
            <a:r>
              <a:rPr lang="zh-CN" altLang="en-US" dirty="0" smtClean="0"/>
              <a:t>公司对该事项应确认预计负债</a:t>
            </a:r>
            <a:r>
              <a:rPr lang="en-US" dirty="0" smtClean="0"/>
              <a:t>150</a:t>
            </a:r>
            <a:r>
              <a:rPr lang="zh-CN" altLang="en-US" dirty="0" smtClean="0"/>
              <a:t>万元</a:t>
            </a:r>
            <a:r>
              <a:rPr lang="en-US" dirty="0" smtClean="0"/>
              <a:t> </a:t>
            </a:r>
            <a:endParaRPr lang="zh-CN" altLang="en-US" dirty="0" smtClean="0"/>
          </a:p>
          <a:p>
            <a:pPr algn="just"/>
            <a:r>
              <a:rPr lang="en-US" dirty="0" smtClean="0"/>
              <a:t>D.A</a:t>
            </a:r>
            <a:r>
              <a:rPr lang="zh-CN" altLang="en-US" dirty="0" smtClean="0"/>
              <a:t>公司对该事项应确认存货跌价准备</a:t>
            </a:r>
            <a:r>
              <a:rPr lang="en-US" dirty="0" smtClean="0"/>
              <a:t>150</a:t>
            </a:r>
            <a:r>
              <a:rPr lang="zh-CN" altLang="en-US" dirty="0" smtClean="0"/>
              <a:t>万元</a:t>
            </a:r>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1</a:t>
            </a:r>
            <a:r>
              <a:rPr lang="zh-CN" altLang="en-US" dirty="0" smtClean="0"/>
              <a:t>）编制</a:t>
            </a:r>
            <a:r>
              <a:rPr lang="en-US" dirty="0" smtClean="0"/>
              <a:t>A</a:t>
            </a:r>
            <a:r>
              <a:rPr lang="zh-CN" altLang="en-US" dirty="0" smtClean="0"/>
              <a:t>公司</a:t>
            </a:r>
            <a:r>
              <a:rPr lang="en-US" dirty="0" smtClean="0"/>
              <a:t>2012</a:t>
            </a:r>
            <a:r>
              <a:rPr lang="zh-CN" altLang="en-US" dirty="0" smtClean="0"/>
              <a:t>年取得长期股权投资的相关会计分录；</a:t>
            </a:r>
            <a:r>
              <a:rPr lang="en-US" dirty="0" smtClean="0"/>
              <a:t> </a:t>
            </a:r>
            <a:endParaRPr lang="zh-CN" altLang="en-US" dirty="0" smtClean="0"/>
          </a:p>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zh-CN" altLang="en-US" dirty="0" smtClean="0"/>
              <a:t>编制</a:t>
            </a:r>
            <a:r>
              <a:rPr lang="en-US" dirty="0" smtClean="0"/>
              <a:t>A</a:t>
            </a:r>
            <a:r>
              <a:rPr lang="zh-CN" altLang="en-US" dirty="0" smtClean="0"/>
              <a:t>公司</a:t>
            </a:r>
            <a:r>
              <a:rPr lang="en-US" dirty="0" smtClean="0"/>
              <a:t>2012</a:t>
            </a:r>
            <a:r>
              <a:rPr lang="zh-CN" altLang="en-US" dirty="0" smtClean="0"/>
              <a:t>年取得长期股权投资的相关会计分录：</a:t>
            </a:r>
            <a:endParaRPr lang="zh-CN" altLang="en-US" dirty="0" smtClean="0"/>
          </a:p>
          <a:p>
            <a:r>
              <a:rPr lang="zh-CN" altLang="en-US" dirty="0" smtClean="0"/>
              <a:t>借：长期股权投资</a:t>
            </a:r>
            <a:r>
              <a:rPr lang="en-US" dirty="0" smtClean="0"/>
              <a:t>——B</a:t>
            </a:r>
            <a:r>
              <a:rPr lang="zh-CN" altLang="en-US" dirty="0" smtClean="0"/>
              <a:t>公司</a:t>
            </a:r>
            <a:r>
              <a:rPr lang="en-US" dirty="0" smtClean="0"/>
              <a:t> </a:t>
            </a:r>
            <a:r>
              <a:rPr lang="zh-CN" altLang="en-US" dirty="0" smtClean="0"/>
              <a:t>　 </a:t>
            </a:r>
            <a:r>
              <a:rPr lang="en-US" dirty="0" smtClean="0"/>
              <a:t>6 000</a:t>
            </a:r>
            <a:endParaRPr lang="zh-CN" altLang="en-US" dirty="0" smtClean="0"/>
          </a:p>
          <a:p>
            <a:r>
              <a:rPr lang="zh-CN" altLang="en-US" dirty="0" smtClean="0"/>
              <a:t>　　坏账准备</a:t>
            </a:r>
            <a:r>
              <a:rPr lang="en-US" dirty="0" smtClean="0"/>
              <a:t> </a:t>
            </a:r>
            <a:r>
              <a:rPr lang="zh-CN" altLang="en-US" dirty="0" smtClean="0"/>
              <a:t>　　　　　　　　　</a:t>
            </a:r>
            <a:r>
              <a:rPr lang="en-US" dirty="0" smtClean="0"/>
              <a:t>500</a:t>
            </a:r>
            <a:endParaRPr lang="zh-CN" altLang="en-US" dirty="0" smtClean="0"/>
          </a:p>
          <a:p>
            <a:r>
              <a:rPr lang="zh-CN" altLang="en-US" dirty="0" smtClean="0"/>
              <a:t>　　贷：应收账款</a:t>
            </a:r>
            <a:r>
              <a:rPr lang="en-US" dirty="0" smtClean="0"/>
              <a:t> </a:t>
            </a:r>
            <a:r>
              <a:rPr lang="zh-CN" altLang="en-US" dirty="0" smtClean="0"/>
              <a:t>　　　　　　　     </a:t>
            </a:r>
            <a:r>
              <a:rPr lang="en-US" dirty="0" smtClean="0"/>
              <a:t>6 300</a:t>
            </a:r>
            <a:endParaRPr lang="zh-CN" altLang="en-US" dirty="0" smtClean="0"/>
          </a:p>
          <a:p>
            <a:r>
              <a:rPr lang="zh-CN" altLang="en-US" dirty="0" smtClean="0"/>
              <a:t>　　　　资产减值损失</a:t>
            </a:r>
            <a:r>
              <a:rPr lang="en-US" dirty="0" smtClean="0"/>
              <a:t> </a:t>
            </a:r>
            <a:r>
              <a:rPr lang="zh-CN" altLang="en-US" dirty="0" smtClean="0"/>
              <a:t>　　　　　　     </a:t>
            </a:r>
            <a:r>
              <a:rPr lang="en-US" dirty="0" smtClean="0"/>
              <a:t>200</a:t>
            </a:r>
            <a:r>
              <a:rPr lang="zh-CN" altLang="en-US" dirty="0" smtClean="0"/>
              <a:t>（</a:t>
            </a:r>
            <a:r>
              <a:rPr lang="en-US" dirty="0" smtClean="0"/>
              <a:t>1</a:t>
            </a:r>
            <a:r>
              <a:rPr lang="zh-CN" altLang="en-US" dirty="0" smtClean="0"/>
              <a:t>分）</a:t>
            </a:r>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a:t>
            </a:r>
            <a:r>
              <a:rPr lang="en-US" dirty="0" smtClean="0"/>
              <a:t>2</a:t>
            </a:r>
            <a:r>
              <a:rPr lang="zh-CN" altLang="en-US" dirty="0" smtClean="0"/>
              <a:t>）</a:t>
            </a:r>
            <a:r>
              <a:rPr lang="en-US" dirty="0" smtClean="0"/>
              <a:t>2012</a:t>
            </a:r>
            <a:r>
              <a:rPr lang="zh-CN" altLang="en-US" dirty="0" smtClean="0"/>
              <a:t>年</a:t>
            </a:r>
            <a:r>
              <a:rPr lang="en-US" dirty="0" smtClean="0"/>
              <a:t>1</a:t>
            </a:r>
            <a:r>
              <a:rPr lang="zh-CN" altLang="en-US" dirty="0" smtClean="0"/>
              <a:t>月</a:t>
            </a:r>
            <a:r>
              <a:rPr lang="en-US" dirty="0" smtClean="0"/>
              <a:t>1</a:t>
            </a:r>
            <a:r>
              <a:rPr lang="zh-CN" altLang="en-US" dirty="0" smtClean="0"/>
              <a:t>日，</a:t>
            </a:r>
            <a:r>
              <a:rPr lang="en-US" dirty="0" smtClean="0"/>
              <a:t>B</a:t>
            </a:r>
            <a:r>
              <a:rPr lang="zh-CN" altLang="en-US" dirty="0" smtClean="0"/>
              <a:t>公司所有者权益总额为</a:t>
            </a:r>
            <a:r>
              <a:rPr lang="en-US" dirty="0" smtClean="0"/>
              <a:t>6 750</a:t>
            </a:r>
            <a:r>
              <a:rPr lang="zh-CN" altLang="en-US" dirty="0" smtClean="0"/>
              <a:t>万元，其中股本为</a:t>
            </a:r>
            <a:r>
              <a:rPr lang="en-US" dirty="0" smtClean="0"/>
              <a:t>3 000</a:t>
            </a:r>
            <a:r>
              <a:rPr lang="zh-CN" altLang="en-US" dirty="0" smtClean="0"/>
              <a:t>万元，资本公积为</a:t>
            </a:r>
            <a:r>
              <a:rPr lang="en-US" dirty="0" smtClean="0"/>
              <a:t>300</a:t>
            </a:r>
            <a:r>
              <a:rPr lang="zh-CN" altLang="en-US" dirty="0" smtClean="0"/>
              <a:t>万元，盈余公积为</a:t>
            </a:r>
            <a:r>
              <a:rPr lang="en-US" dirty="0" smtClean="0"/>
              <a:t>450</a:t>
            </a:r>
            <a:r>
              <a:rPr lang="zh-CN" altLang="en-US" dirty="0" smtClean="0"/>
              <a:t>万元，未分配利润为</a:t>
            </a:r>
            <a:r>
              <a:rPr lang="en-US" dirty="0" smtClean="0"/>
              <a:t>3 000</a:t>
            </a:r>
            <a:r>
              <a:rPr lang="zh-CN" altLang="en-US" dirty="0" smtClean="0"/>
              <a:t>万元。</a:t>
            </a:r>
            <a:r>
              <a:rPr lang="en-US" dirty="0" smtClean="0"/>
              <a:t>B</a:t>
            </a:r>
            <a:r>
              <a:rPr lang="zh-CN" altLang="en-US" dirty="0" smtClean="0"/>
              <a:t>公司各项可辨认资产、负债的公允价值与账面价值均相等。</a:t>
            </a:r>
            <a:endParaRPr lang="zh-CN"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lnSpc>
                <a:spcPct val="140000"/>
              </a:lnSpc>
            </a:pPr>
            <a:r>
              <a:rPr lang="zh-CN" altLang="en-US" dirty="0" smtClean="0"/>
              <a:t>（</a:t>
            </a:r>
            <a:r>
              <a:rPr lang="en-US" dirty="0" smtClean="0"/>
              <a:t>3</a:t>
            </a:r>
            <a:r>
              <a:rPr lang="zh-CN" altLang="en-US" dirty="0" smtClean="0"/>
              <a:t>）</a:t>
            </a:r>
            <a:r>
              <a:rPr lang="en-US" dirty="0" smtClean="0"/>
              <a:t>2012</a:t>
            </a:r>
            <a:r>
              <a:rPr lang="zh-CN" altLang="en-US" dirty="0" smtClean="0"/>
              <a:t>年，</a:t>
            </a:r>
            <a:r>
              <a:rPr lang="en-US" dirty="0" smtClean="0"/>
              <a:t>A</a:t>
            </a:r>
            <a:r>
              <a:rPr lang="zh-CN" altLang="en-US" dirty="0" smtClean="0"/>
              <a:t>公司和</a:t>
            </a:r>
            <a:r>
              <a:rPr lang="en-US" dirty="0" smtClean="0"/>
              <a:t>B</a:t>
            </a:r>
            <a:r>
              <a:rPr lang="zh-CN" altLang="en-US" dirty="0" smtClean="0"/>
              <a:t>公司发生了以下交易或事项：</a:t>
            </a:r>
            <a:endParaRPr lang="zh-CN" altLang="en-US" dirty="0" smtClean="0"/>
          </a:p>
          <a:p>
            <a:pPr algn="just">
              <a:lnSpc>
                <a:spcPct val="140000"/>
              </a:lnSpc>
            </a:pPr>
            <a:r>
              <a:rPr lang="en-US" dirty="0" smtClean="0"/>
              <a:t>①2012</a:t>
            </a:r>
            <a:r>
              <a:rPr lang="zh-CN" altLang="en-US" dirty="0" smtClean="0"/>
              <a:t>年</a:t>
            </a:r>
            <a:r>
              <a:rPr lang="en-US" dirty="0" smtClean="0"/>
              <a:t>5</a:t>
            </a:r>
            <a:r>
              <a:rPr lang="zh-CN" altLang="en-US" dirty="0" smtClean="0"/>
              <a:t>月，</a:t>
            </a:r>
            <a:r>
              <a:rPr lang="en-US" dirty="0" smtClean="0"/>
              <a:t>B</a:t>
            </a:r>
            <a:r>
              <a:rPr lang="zh-CN" altLang="en-US" dirty="0" smtClean="0"/>
              <a:t>公司将本公司生产的</a:t>
            </a:r>
            <a:r>
              <a:rPr lang="en-US" dirty="0" smtClean="0"/>
              <a:t>M</a:t>
            </a:r>
            <a:r>
              <a:rPr lang="zh-CN" altLang="en-US" dirty="0" smtClean="0"/>
              <a:t>产品销售给</a:t>
            </a:r>
            <a:r>
              <a:rPr lang="en-US" dirty="0" smtClean="0"/>
              <a:t>A</a:t>
            </a:r>
            <a:r>
              <a:rPr lang="zh-CN" altLang="en-US" dirty="0" smtClean="0"/>
              <a:t>公司，售价为</a:t>
            </a:r>
            <a:r>
              <a:rPr lang="en-US" dirty="0" smtClean="0"/>
              <a:t>400</a:t>
            </a:r>
            <a:r>
              <a:rPr lang="zh-CN" altLang="en-US" dirty="0" smtClean="0"/>
              <a:t>万元，成本为</a:t>
            </a:r>
            <a:r>
              <a:rPr lang="en-US" dirty="0" smtClean="0"/>
              <a:t>280</a:t>
            </a:r>
            <a:r>
              <a:rPr lang="zh-CN" altLang="en-US" dirty="0" smtClean="0"/>
              <a:t>万元。相关款项已结清。</a:t>
            </a:r>
            <a:r>
              <a:rPr lang="en-US" dirty="0" smtClean="0"/>
              <a:t>A</a:t>
            </a:r>
            <a:r>
              <a:rPr lang="zh-CN" altLang="en-US" dirty="0" smtClean="0"/>
              <a:t>公司取得后作为管理用固定资产并于当月投入使用，预计使用年限为</a:t>
            </a:r>
            <a:r>
              <a:rPr lang="en-US" dirty="0" smtClean="0"/>
              <a:t>10</a:t>
            </a:r>
            <a:r>
              <a:rPr lang="zh-CN" altLang="en-US" dirty="0" smtClean="0"/>
              <a:t>年，预计净残值为零，采用年限平均法计提折旧。</a:t>
            </a:r>
            <a:endParaRPr lang="zh-CN" altLang="en-US" dirty="0" smtClean="0"/>
          </a:p>
          <a:p>
            <a:pPr algn="just">
              <a:lnSpc>
                <a:spcPct val="140000"/>
              </a:lnSpc>
            </a:pPr>
            <a:r>
              <a:rPr lang="en-US" dirty="0" smtClean="0"/>
              <a:t>②2012</a:t>
            </a:r>
            <a:r>
              <a:rPr lang="zh-CN" altLang="en-US" dirty="0" smtClean="0"/>
              <a:t>年</a:t>
            </a:r>
            <a:r>
              <a:rPr lang="en-US" dirty="0" smtClean="0"/>
              <a:t>6</a:t>
            </a:r>
            <a:r>
              <a:rPr lang="zh-CN" altLang="en-US" dirty="0" smtClean="0"/>
              <a:t>月，</a:t>
            </a:r>
            <a:r>
              <a:rPr lang="en-US" dirty="0" smtClean="0"/>
              <a:t>A</a:t>
            </a:r>
            <a:r>
              <a:rPr lang="zh-CN" altLang="en-US" dirty="0" smtClean="0"/>
              <a:t>公司将其生产的</a:t>
            </a:r>
            <a:r>
              <a:rPr lang="en-US" dirty="0" smtClean="0"/>
              <a:t>N</a:t>
            </a:r>
            <a:r>
              <a:rPr lang="zh-CN" altLang="en-US" dirty="0" smtClean="0"/>
              <a:t>产品一批销售给</a:t>
            </a:r>
            <a:r>
              <a:rPr lang="en-US" dirty="0" smtClean="0"/>
              <a:t>B</a:t>
            </a:r>
            <a:r>
              <a:rPr lang="zh-CN" altLang="en-US" dirty="0" smtClean="0"/>
              <a:t>公司，售价为</a:t>
            </a:r>
            <a:r>
              <a:rPr lang="en-US" dirty="0" smtClean="0"/>
              <a:t>250</a:t>
            </a:r>
            <a:r>
              <a:rPr lang="zh-CN" altLang="en-US" dirty="0" smtClean="0"/>
              <a:t>万元，成本为</a:t>
            </a:r>
            <a:r>
              <a:rPr lang="en-US" dirty="0" smtClean="0"/>
              <a:t>160</a:t>
            </a:r>
            <a:r>
              <a:rPr lang="zh-CN" altLang="en-US" dirty="0" smtClean="0"/>
              <a:t>万元。相关款项已结清。至</a:t>
            </a:r>
            <a:r>
              <a:rPr lang="en-US" dirty="0" smtClean="0"/>
              <a:t>2012</a:t>
            </a:r>
            <a:r>
              <a:rPr lang="zh-CN" altLang="en-US" dirty="0" smtClean="0"/>
              <a:t>年</a:t>
            </a:r>
            <a:r>
              <a:rPr lang="en-US" dirty="0" smtClean="0"/>
              <a:t>12</a:t>
            </a:r>
            <a:r>
              <a:rPr lang="zh-CN" altLang="en-US" dirty="0" smtClean="0"/>
              <a:t>月</a:t>
            </a:r>
            <a:r>
              <a:rPr lang="en-US" dirty="0" smtClean="0"/>
              <a:t>31</a:t>
            </a:r>
            <a:r>
              <a:rPr lang="zh-CN" altLang="en-US" dirty="0" smtClean="0"/>
              <a:t>日，</a:t>
            </a:r>
            <a:r>
              <a:rPr lang="en-US" dirty="0" smtClean="0"/>
              <a:t>B</a:t>
            </a:r>
            <a:r>
              <a:rPr lang="zh-CN" altLang="en-US" dirty="0" smtClean="0"/>
              <a:t>公司已将该批产品中的一半出售给外部独立第三方，售价为</a:t>
            </a:r>
            <a:r>
              <a:rPr lang="en-US" dirty="0" smtClean="0"/>
              <a:t>150</a:t>
            </a:r>
            <a:r>
              <a:rPr lang="zh-CN" altLang="en-US" dirty="0" smtClean="0"/>
              <a:t>万元，该批存货剩余部分的可变现净值为</a:t>
            </a:r>
            <a:r>
              <a:rPr lang="en-US" dirty="0" smtClean="0"/>
              <a:t>90</a:t>
            </a:r>
            <a:r>
              <a:rPr lang="zh-CN" altLang="en-US" dirty="0" smtClean="0"/>
              <a:t>万元。</a:t>
            </a:r>
            <a:endParaRPr lang="zh-CN"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4</a:t>
            </a:r>
            <a:r>
              <a:rPr lang="zh-CN" altLang="en-US" dirty="0" smtClean="0"/>
              <a:t>）</a:t>
            </a:r>
            <a:r>
              <a:rPr lang="en-US" dirty="0" smtClean="0"/>
              <a:t>2012</a:t>
            </a:r>
            <a:r>
              <a:rPr lang="zh-CN" altLang="en-US" dirty="0" smtClean="0"/>
              <a:t>年</a:t>
            </a:r>
            <a:r>
              <a:rPr lang="en-US" dirty="0" smtClean="0"/>
              <a:t>B</a:t>
            </a:r>
            <a:r>
              <a:rPr lang="zh-CN" altLang="en-US" dirty="0" smtClean="0"/>
              <a:t>公司实现净利润</a:t>
            </a:r>
            <a:r>
              <a:rPr lang="en-US" dirty="0" smtClean="0"/>
              <a:t>1 000</a:t>
            </a:r>
            <a:r>
              <a:rPr lang="zh-CN" altLang="en-US" dirty="0" smtClean="0"/>
              <a:t>万元，除实现净损益外，未发生其他影响所有者权益变动的交易或事项。</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要求：</a:t>
            </a:r>
            <a:endParaRPr lang="en-US" altLang="zh-CN" dirty="0" smtClean="0"/>
          </a:p>
          <a:p>
            <a:r>
              <a:rPr lang="zh-CN" altLang="en-US" dirty="0" smtClean="0"/>
              <a:t>（</a:t>
            </a:r>
            <a:r>
              <a:rPr lang="en-US" dirty="0" smtClean="0"/>
              <a:t>2</a:t>
            </a:r>
            <a:r>
              <a:rPr lang="zh-CN" altLang="en-US" dirty="0" smtClean="0"/>
              <a:t>）编制</a:t>
            </a:r>
            <a:r>
              <a:rPr lang="en-US" dirty="0" smtClean="0"/>
              <a:t>A</a:t>
            </a:r>
            <a:r>
              <a:rPr lang="zh-CN" altLang="en-US" dirty="0" smtClean="0"/>
              <a:t>公司</a:t>
            </a:r>
            <a:r>
              <a:rPr lang="en-US" dirty="0" smtClean="0"/>
              <a:t>2012</a:t>
            </a:r>
            <a:r>
              <a:rPr lang="zh-CN" altLang="en-US" dirty="0" smtClean="0"/>
              <a:t>年</a:t>
            </a:r>
            <a:r>
              <a:rPr lang="en-US" dirty="0" smtClean="0"/>
              <a:t>12</a:t>
            </a:r>
            <a:r>
              <a:rPr lang="zh-CN" altLang="en-US" dirty="0" smtClean="0"/>
              <a:t>月</a:t>
            </a:r>
            <a:r>
              <a:rPr lang="en-US" dirty="0" smtClean="0"/>
              <a:t>31</a:t>
            </a:r>
            <a:r>
              <a:rPr lang="zh-CN" altLang="en-US" dirty="0" smtClean="0"/>
              <a:t>日合并财务报表的相关调整分录；</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2</a:t>
            </a:r>
            <a:r>
              <a:rPr lang="zh-CN" altLang="en-US" dirty="0" smtClean="0"/>
              <a:t>）编制</a:t>
            </a:r>
            <a:r>
              <a:rPr lang="en-US" dirty="0" smtClean="0"/>
              <a:t>A</a:t>
            </a:r>
            <a:r>
              <a:rPr lang="zh-CN" altLang="en-US" dirty="0" smtClean="0"/>
              <a:t>公司</a:t>
            </a:r>
            <a:r>
              <a:rPr lang="en-US" dirty="0" smtClean="0"/>
              <a:t>2012</a:t>
            </a:r>
            <a:r>
              <a:rPr lang="zh-CN" altLang="en-US" dirty="0" smtClean="0"/>
              <a:t>年</a:t>
            </a:r>
            <a:r>
              <a:rPr lang="en-US" dirty="0" smtClean="0"/>
              <a:t>12</a:t>
            </a:r>
            <a:r>
              <a:rPr lang="zh-CN" altLang="en-US" dirty="0" smtClean="0"/>
              <a:t>月</a:t>
            </a:r>
            <a:r>
              <a:rPr lang="en-US" dirty="0" smtClean="0"/>
              <a:t>31</a:t>
            </a:r>
            <a:r>
              <a:rPr lang="zh-CN" altLang="en-US" dirty="0" smtClean="0"/>
              <a:t>日合并财务报表的相关调整分录；</a:t>
            </a:r>
            <a:r>
              <a:rPr lang="en-US" dirty="0" smtClean="0"/>
              <a:t> </a:t>
            </a:r>
            <a:endParaRPr lang="zh-CN" altLang="en-US" dirty="0" smtClean="0"/>
          </a:p>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zh-CN" altLang="en-US" dirty="0" smtClean="0"/>
              <a:t>编制</a:t>
            </a:r>
            <a:r>
              <a:rPr lang="en-US" dirty="0" smtClean="0"/>
              <a:t>A</a:t>
            </a:r>
            <a:r>
              <a:rPr lang="zh-CN" altLang="en-US" dirty="0" smtClean="0"/>
              <a:t>公司</a:t>
            </a:r>
            <a:r>
              <a:rPr lang="en-US" dirty="0" smtClean="0"/>
              <a:t>2012</a:t>
            </a:r>
            <a:r>
              <a:rPr lang="zh-CN" altLang="en-US" dirty="0" smtClean="0"/>
              <a:t>年</a:t>
            </a:r>
            <a:r>
              <a:rPr lang="en-US" dirty="0" smtClean="0"/>
              <a:t>12</a:t>
            </a:r>
            <a:r>
              <a:rPr lang="zh-CN" altLang="en-US" dirty="0" smtClean="0"/>
              <a:t>月</a:t>
            </a:r>
            <a:r>
              <a:rPr lang="en-US" dirty="0" smtClean="0"/>
              <a:t>31</a:t>
            </a:r>
            <a:r>
              <a:rPr lang="zh-CN" altLang="en-US" dirty="0" smtClean="0"/>
              <a:t>日合并财务报表的相关调整分录：</a:t>
            </a:r>
            <a:endParaRPr lang="zh-CN" altLang="en-US" dirty="0" smtClean="0"/>
          </a:p>
          <a:p>
            <a:r>
              <a:rPr lang="zh-CN" altLang="en-US" dirty="0" smtClean="0"/>
              <a:t>借：长期股权投资　　</a:t>
            </a:r>
            <a:r>
              <a:rPr lang="en-US" dirty="0" smtClean="0"/>
              <a:t>800</a:t>
            </a:r>
            <a:r>
              <a:rPr lang="zh-CN" altLang="en-US" dirty="0" smtClean="0"/>
              <a:t>（</a:t>
            </a:r>
            <a:r>
              <a:rPr lang="en-US" dirty="0" smtClean="0"/>
              <a:t>1 000×80</a:t>
            </a:r>
            <a:r>
              <a:rPr lang="zh-CN" altLang="en-US" dirty="0" smtClean="0"/>
              <a:t>％）</a:t>
            </a:r>
            <a:endParaRPr lang="zh-CN" altLang="en-US" dirty="0" smtClean="0"/>
          </a:p>
          <a:p>
            <a:r>
              <a:rPr lang="zh-CN" altLang="en-US" dirty="0" smtClean="0"/>
              <a:t>　　贷：投资收益</a:t>
            </a:r>
            <a:r>
              <a:rPr lang="en-US" dirty="0" smtClean="0"/>
              <a:t> </a:t>
            </a:r>
            <a:r>
              <a:rPr lang="zh-CN" altLang="en-US" dirty="0" smtClean="0"/>
              <a:t>　　　　　　</a:t>
            </a:r>
            <a:r>
              <a:rPr lang="en-US" dirty="0" smtClean="0"/>
              <a:t>800</a:t>
            </a:r>
            <a:r>
              <a:rPr lang="zh-CN" altLang="en-US" dirty="0" smtClean="0"/>
              <a:t>（</a:t>
            </a:r>
            <a:r>
              <a:rPr lang="en-US" dirty="0" smtClean="0"/>
              <a:t>1</a:t>
            </a:r>
            <a:r>
              <a:rPr lang="zh-CN" altLang="en-US" dirty="0" smtClean="0"/>
              <a:t>分）</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要求：</a:t>
            </a:r>
            <a:endParaRPr lang="en-US" altLang="zh-CN" dirty="0" smtClean="0"/>
          </a:p>
          <a:p>
            <a:r>
              <a:rPr lang="zh-CN" altLang="en-US" dirty="0" smtClean="0"/>
              <a:t>（</a:t>
            </a:r>
            <a:r>
              <a:rPr lang="en-US" dirty="0" smtClean="0"/>
              <a:t>3</a:t>
            </a:r>
            <a:r>
              <a:rPr lang="zh-CN" altLang="en-US" dirty="0" smtClean="0"/>
              <a:t>）编制</a:t>
            </a:r>
            <a:r>
              <a:rPr lang="en-US" dirty="0" smtClean="0"/>
              <a:t>A</a:t>
            </a:r>
            <a:r>
              <a:rPr lang="zh-CN" altLang="en-US" dirty="0" smtClean="0"/>
              <a:t>公司</a:t>
            </a:r>
            <a:r>
              <a:rPr lang="en-US" dirty="0" smtClean="0"/>
              <a:t>2012</a:t>
            </a:r>
            <a:r>
              <a:rPr lang="zh-CN" altLang="en-US" dirty="0" smtClean="0"/>
              <a:t>年</a:t>
            </a:r>
            <a:r>
              <a:rPr lang="en-US" dirty="0" smtClean="0"/>
              <a:t>12</a:t>
            </a:r>
            <a:r>
              <a:rPr lang="zh-CN" altLang="en-US" dirty="0" smtClean="0"/>
              <a:t>月</a:t>
            </a:r>
            <a:r>
              <a:rPr lang="en-US" dirty="0" smtClean="0"/>
              <a:t>31</a:t>
            </a:r>
            <a:r>
              <a:rPr lang="zh-CN" altLang="en-US" dirty="0" smtClean="0"/>
              <a:t>日合并财务报表的相关抵销分录；</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nSpc>
                <a:spcPct val="130000"/>
              </a:lnSpc>
            </a:pPr>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zh-CN" altLang="en-US" dirty="0" smtClean="0"/>
              <a:t>编制</a:t>
            </a:r>
            <a:r>
              <a:rPr lang="en-US" dirty="0" smtClean="0"/>
              <a:t>A</a:t>
            </a:r>
            <a:r>
              <a:rPr lang="zh-CN" altLang="en-US" dirty="0" smtClean="0"/>
              <a:t>公司</a:t>
            </a:r>
            <a:r>
              <a:rPr lang="en-US" dirty="0" smtClean="0"/>
              <a:t>2012</a:t>
            </a:r>
            <a:r>
              <a:rPr lang="zh-CN" altLang="en-US" dirty="0" smtClean="0"/>
              <a:t>年</a:t>
            </a:r>
            <a:r>
              <a:rPr lang="en-US" dirty="0" smtClean="0"/>
              <a:t>12</a:t>
            </a:r>
            <a:r>
              <a:rPr lang="zh-CN" altLang="en-US" dirty="0" smtClean="0"/>
              <a:t>月</a:t>
            </a:r>
            <a:r>
              <a:rPr lang="en-US" dirty="0" smtClean="0"/>
              <a:t>31</a:t>
            </a:r>
            <a:r>
              <a:rPr lang="zh-CN" altLang="en-US" dirty="0" smtClean="0"/>
              <a:t>日合并财务报表的相关抵销分录</a:t>
            </a:r>
            <a:endParaRPr lang="zh-CN" altLang="en-US" dirty="0" smtClean="0"/>
          </a:p>
          <a:p>
            <a:pPr>
              <a:lnSpc>
                <a:spcPct val="130000"/>
              </a:lnSpc>
            </a:pPr>
            <a:r>
              <a:rPr lang="en-US" dirty="0" smtClean="0"/>
              <a:t>①B</a:t>
            </a:r>
            <a:r>
              <a:rPr lang="zh-CN" altLang="en-US" dirty="0" smtClean="0"/>
              <a:t>公司调整后的所有者权益总额＝</a:t>
            </a:r>
            <a:r>
              <a:rPr lang="en-US" dirty="0" smtClean="0"/>
              <a:t>6 750</a:t>
            </a:r>
            <a:r>
              <a:rPr lang="zh-CN" altLang="en-US" dirty="0" smtClean="0"/>
              <a:t>＋</a:t>
            </a:r>
            <a:r>
              <a:rPr lang="en-US" dirty="0" smtClean="0"/>
              <a:t>1000</a:t>
            </a:r>
            <a:r>
              <a:rPr lang="zh-CN" altLang="en-US" dirty="0" smtClean="0"/>
              <a:t>＝</a:t>
            </a:r>
            <a:r>
              <a:rPr lang="en-US" dirty="0" smtClean="0"/>
              <a:t>7 750</a:t>
            </a:r>
            <a:r>
              <a:rPr lang="zh-CN" altLang="en-US" dirty="0" smtClean="0"/>
              <a:t>（万元）</a:t>
            </a:r>
            <a:endParaRPr lang="zh-CN" altLang="en-US" dirty="0" smtClean="0"/>
          </a:p>
          <a:p>
            <a:pPr>
              <a:lnSpc>
                <a:spcPct val="130000"/>
              </a:lnSpc>
            </a:pPr>
            <a:r>
              <a:rPr lang="zh-CN" altLang="en-US" dirty="0" smtClean="0"/>
              <a:t>借：股本　　</a:t>
            </a:r>
            <a:r>
              <a:rPr lang="en-US" dirty="0" smtClean="0"/>
              <a:t>            3 000</a:t>
            </a:r>
            <a:endParaRPr lang="zh-CN" altLang="en-US" dirty="0" smtClean="0"/>
          </a:p>
          <a:p>
            <a:pPr>
              <a:lnSpc>
                <a:spcPct val="130000"/>
              </a:lnSpc>
            </a:pPr>
            <a:r>
              <a:rPr lang="zh-CN" altLang="en-US" dirty="0" smtClean="0"/>
              <a:t>　　资本公积　　</a:t>
            </a:r>
            <a:r>
              <a:rPr lang="en-US" dirty="0" smtClean="0"/>
              <a:t>        300</a:t>
            </a:r>
            <a:endParaRPr lang="zh-CN" altLang="en-US" dirty="0" smtClean="0"/>
          </a:p>
          <a:p>
            <a:pPr>
              <a:lnSpc>
                <a:spcPct val="130000"/>
              </a:lnSpc>
            </a:pPr>
            <a:r>
              <a:rPr lang="zh-CN" altLang="en-US" dirty="0" smtClean="0"/>
              <a:t>　　盈余公积　　 　   </a:t>
            </a:r>
            <a:r>
              <a:rPr lang="en-US" dirty="0" smtClean="0"/>
              <a:t>550</a:t>
            </a:r>
            <a:r>
              <a:rPr lang="zh-CN" altLang="en-US" dirty="0" smtClean="0"/>
              <a:t>（</a:t>
            </a:r>
            <a:r>
              <a:rPr lang="en-US" dirty="0" smtClean="0"/>
              <a:t>450</a:t>
            </a:r>
            <a:r>
              <a:rPr lang="zh-CN" altLang="en-US" dirty="0" smtClean="0"/>
              <a:t>＋</a:t>
            </a:r>
            <a:r>
              <a:rPr lang="en-US" dirty="0" smtClean="0"/>
              <a:t>100</a:t>
            </a:r>
            <a:r>
              <a:rPr lang="zh-CN" altLang="en-US" dirty="0" smtClean="0"/>
              <a:t>）</a:t>
            </a:r>
            <a:endParaRPr lang="zh-CN" altLang="en-US" dirty="0" smtClean="0"/>
          </a:p>
          <a:p>
            <a:pPr>
              <a:lnSpc>
                <a:spcPct val="130000"/>
              </a:lnSpc>
            </a:pPr>
            <a:r>
              <a:rPr lang="zh-CN" altLang="en-US" dirty="0" smtClean="0"/>
              <a:t>　　未分配利润　　</a:t>
            </a:r>
            <a:r>
              <a:rPr lang="en-US" dirty="0" smtClean="0"/>
              <a:t> 3 900</a:t>
            </a:r>
            <a:r>
              <a:rPr lang="zh-CN" altLang="en-US" dirty="0" smtClean="0"/>
              <a:t>（</a:t>
            </a:r>
            <a:r>
              <a:rPr lang="en-US" dirty="0" smtClean="0"/>
              <a:t>3 000</a:t>
            </a:r>
            <a:r>
              <a:rPr lang="zh-CN" altLang="en-US" dirty="0" smtClean="0"/>
              <a:t>＋</a:t>
            </a:r>
            <a:r>
              <a:rPr lang="en-US" dirty="0" smtClean="0">
                <a:solidFill>
                  <a:srgbClr val="19ADB7"/>
                </a:solidFill>
              </a:rPr>
              <a:t>1 000</a:t>
            </a:r>
            <a:r>
              <a:rPr lang="zh-CN" altLang="en-US" dirty="0" smtClean="0">
                <a:solidFill>
                  <a:srgbClr val="19ADB7"/>
                </a:solidFill>
              </a:rPr>
              <a:t>－</a:t>
            </a:r>
            <a:r>
              <a:rPr lang="en-US" dirty="0" smtClean="0">
                <a:solidFill>
                  <a:srgbClr val="19ADB7"/>
                </a:solidFill>
              </a:rPr>
              <a:t>100</a:t>
            </a:r>
            <a:r>
              <a:rPr lang="zh-CN" altLang="en-US" dirty="0" smtClean="0"/>
              <a:t>）</a:t>
            </a:r>
            <a:endParaRPr lang="zh-CN" altLang="en-US" dirty="0" smtClean="0"/>
          </a:p>
          <a:p>
            <a:pPr>
              <a:lnSpc>
                <a:spcPct val="130000"/>
              </a:lnSpc>
            </a:pPr>
            <a:r>
              <a:rPr lang="zh-CN" altLang="en-US" dirty="0" smtClean="0"/>
              <a:t>　　商誉</a:t>
            </a:r>
            <a:r>
              <a:rPr lang="en-US" dirty="0" smtClean="0"/>
              <a:t>                     600</a:t>
            </a:r>
            <a:endParaRPr lang="zh-CN" altLang="en-US" dirty="0" smtClean="0"/>
          </a:p>
          <a:p>
            <a:pPr>
              <a:lnSpc>
                <a:spcPct val="130000"/>
              </a:lnSpc>
            </a:pPr>
            <a:r>
              <a:rPr lang="zh-CN" altLang="en-US" dirty="0" smtClean="0"/>
              <a:t>　　贷：长期股权投资　　　</a:t>
            </a:r>
            <a:r>
              <a:rPr lang="en-US" dirty="0" smtClean="0"/>
              <a:t> 6 800</a:t>
            </a:r>
            <a:r>
              <a:rPr lang="zh-CN" altLang="en-US" dirty="0" smtClean="0"/>
              <a:t>（</a:t>
            </a:r>
            <a:r>
              <a:rPr lang="en-US" dirty="0" smtClean="0"/>
              <a:t>6 000</a:t>
            </a:r>
            <a:r>
              <a:rPr lang="zh-CN" altLang="en-US" dirty="0" smtClean="0"/>
              <a:t>＋</a:t>
            </a:r>
            <a:r>
              <a:rPr lang="en-US" dirty="0" smtClean="0"/>
              <a:t>800</a:t>
            </a:r>
            <a:r>
              <a:rPr lang="zh-CN" altLang="en-US" dirty="0" smtClean="0"/>
              <a:t>）</a:t>
            </a:r>
            <a:endParaRPr lang="zh-CN" altLang="en-US" dirty="0" smtClean="0"/>
          </a:p>
          <a:p>
            <a:pPr>
              <a:lnSpc>
                <a:spcPct val="130000"/>
              </a:lnSpc>
            </a:pPr>
            <a:r>
              <a:rPr lang="zh-CN" altLang="en-US" dirty="0" smtClean="0"/>
              <a:t>　　　　少数股东权益　　 　</a:t>
            </a:r>
            <a:r>
              <a:rPr lang="en-US" dirty="0" smtClean="0"/>
              <a:t>1 550</a:t>
            </a:r>
            <a:r>
              <a:rPr lang="zh-CN" altLang="en-US" dirty="0" smtClean="0"/>
              <a:t>（</a:t>
            </a:r>
            <a:r>
              <a:rPr lang="en-US" dirty="0" smtClean="0"/>
              <a:t>7 750×20</a:t>
            </a:r>
            <a:r>
              <a:rPr lang="zh-CN" altLang="en-US" dirty="0" smtClean="0"/>
              <a:t>％）（</a:t>
            </a:r>
            <a:r>
              <a:rPr lang="en-US" dirty="0" smtClean="0"/>
              <a:t>0.5</a:t>
            </a:r>
            <a:r>
              <a:rPr lang="zh-CN" altLang="en-US" dirty="0" smtClean="0"/>
              <a:t>分）</a:t>
            </a: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②</a:t>
            </a:r>
            <a:r>
              <a:rPr lang="zh-CN" altLang="en-US" dirty="0" smtClean="0"/>
              <a:t>借：投资收益　　</a:t>
            </a:r>
            <a:r>
              <a:rPr lang="en-US" dirty="0" smtClean="0"/>
              <a:t>                    800</a:t>
            </a:r>
            <a:endParaRPr lang="zh-CN" altLang="en-US" dirty="0" smtClean="0"/>
          </a:p>
          <a:p>
            <a:r>
              <a:rPr lang="zh-CN" altLang="en-US" dirty="0" smtClean="0"/>
              <a:t>　　　少数股东损益　　</a:t>
            </a:r>
            <a:r>
              <a:rPr lang="en-US" dirty="0" smtClean="0"/>
              <a:t>              200</a:t>
            </a:r>
            <a:endParaRPr lang="zh-CN" altLang="en-US" dirty="0" smtClean="0"/>
          </a:p>
          <a:p>
            <a:r>
              <a:rPr lang="zh-CN" altLang="en-US" dirty="0" smtClean="0"/>
              <a:t>　　　未分配利润</a:t>
            </a:r>
            <a:r>
              <a:rPr lang="en-US" dirty="0" smtClean="0"/>
              <a:t>——</a:t>
            </a:r>
            <a:r>
              <a:rPr lang="zh-CN" altLang="en-US" dirty="0" smtClean="0"/>
              <a:t>年初　　</a:t>
            </a:r>
            <a:r>
              <a:rPr lang="en-US" dirty="0" smtClean="0"/>
              <a:t>3 000</a:t>
            </a:r>
            <a:endParaRPr lang="zh-CN" altLang="en-US" dirty="0" smtClean="0"/>
          </a:p>
          <a:p>
            <a:r>
              <a:rPr lang="zh-CN" altLang="en-US" dirty="0" smtClean="0"/>
              <a:t>　　　贷：提取盈余公积　　                </a:t>
            </a:r>
            <a:r>
              <a:rPr lang="en-US" dirty="0" smtClean="0"/>
              <a:t> 100</a:t>
            </a:r>
            <a:endParaRPr lang="zh-CN" altLang="en-US" dirty="0" smtClean="0"/>
          </a:p>
          <a:p>
            <a:r>
              <a:rPr lang="zh-CN" altLang="en-US" dirty="0" smtClean="0"/>
              <a:t>　　　　　未分配利润</a:t>
            </a:r>
            <a:r>
              <a:rPr lang="en-US" dirty="0" smtClean="0"/>
              <a:t>——</a:t>
            </a:r>
            <a:r>
              <a:rPr lang="zh-CN" altLang="en-US" dirty="0" smtClean="0"/>
              <a:t>年末　　　</a:t>
            </a:r>
            <a:r>
              <a:rPr lang="en-US" dirty="0" smtClean="0"/>
              <a:t>3 900</a:t>
            </a:r>
            <a:r>
              <a:rPr lang="zh-CN" altLang="en-US" dirty="0" smtClean="0"/>
              <a:t>（</a:t>
            </a:r>
            <a:r>
              <a:rPr lang="en-US" dirty="0" smtClean="0"/>
              <a:t>0.5</a:t>
            </a:r>
            <a:r>
              <a:rPr lang="zh-CN" altLang="en-US" dirty="0" smtClean="0"/>
              <a:t>分）</a:t>
            </a:r>
            <a:endParaRPr lang="zh-CN"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③</a:t>
            </a:r>
            <a:r>
              <a:rPr lang="zh-CN" altLang="en-US" dirty="0" smtClean="0"/>
              <a:t>借：营业收入</a:t>
            </a:r>
            <a:r>
              <a:rPr lang="en-US" dirty="0" smtClean="0"/>
              <a:t>                   400</a:t>
            </a:r>
            <a:endParaRPr lang="zh-CN" altLang="en-US" dirty="0" smtClean="0"/>
          </a:p>
          <a:p>
            <a:r>
              <a:rPr lang="zh-CN" altLang="en-US" dirty="0" smtClean="0"/>
              <a:t>　　　贷：营业成本</a:t>
            </a:r>
            <a:r>
              <a:rPr lang="en-US" dirty="0" smtClean="0"/>
              <a:t>                    280</a:t>
            </a:r>
            <a:endParaRPr lang="zh-CN" altLang="en-US" dirty="0" smtClean="0"/>
          </a:p>
          <a:p>
            <a:r>
              <a:rPr lang="zh-CN" altLang="en-US" dirty="0" smtClean="0"/>
              <a:t>　　　　　固定资产</a:t>
            </a:r>
            <a:r>
              <a:rPr lang="en-US" dirty="0" smtClean="0"/>
              <a:t>——</a:t>
            </a:r>
            <a:r>
              <a:rPr lang="zh-CN" altLang="en-US" dirty="0" smtClean="0"/>
              <a:t>原价    </a:t>
            </a:r>
            <a:r>
              <a:rPr lang="en-US" dirty="0" smtClean="0"/>
              <a:t> 120</a:t>
            </a:r>
            <a:r>
              <a:rPr lang="zh-CN" altLang="en-US" dirty="0" smtClean="0"/>
              <a:t>（</a:t>
            </a:r>
            <a:r>
              <a:rPr lang="en-US" dirty="0" smtClean="0"/>
              <a:t>0.5</a:t>
            </a:r>
            <a:r>
              <a:rPr lang="zh-CN" altLang="en-US" dirty="0" smtClean="0"/>
              <a:t>分）</a:t>
            </a:r>
            <a:endParaRPr lang="zh-CN" altLang="en-US" dirty="0" smtClean="0"/>
          </a:p>
          <a:p>
            <a:r>
              <a:rPr lang="zh-CN" altLang="en-US" dirty="0" smtClean="0"/>
              <a:t>借：递延所得税资产              </a:t>
            </a:r>
            <a:r>
              <a:rPr lang="en-US" dirty="0" smtClean="0"/>
              <a:t>30</a:t>
            </a:r>
            <a:endParaRPr lang="zh-CN" altLang="en-US" dirty="0" smtClean="0"/>
          </a:p>
          <a:p>
            <a:r>
              <a:rPr lang="zh-CN" altLang="en-US" dirty="0" smtClean="0"/>
              <a:t>　　贷：所得税费用</a:t>
            </a:r>
            <a:r>
              <a:rPr lang="en-US" dirty="0" smtClean="0"/>
              <a:t>                     30</a:t>
            </a:r>
            <a:r>
              <a:rPr lang="zh-CN" altLang="en-US" dirty="0" smtClean="0"/>
              <a:t>（</a:t>
            </a:r>
            <a:r>
              <a:rPr lang="en-US" dirty="0" smtClean="0"/>
              <a:t>0.5</a:t>
            </a:r>
            <a:r>
              <a:rPr lang="zh-CN" altLang="en-US" dirty="0" smtClean="0"/>
              <a:t>分）</a:t>
            </a:r>
            <a:endParaRPr lang="zh-CN" altLang="en-US" dirty="0" smtClean="0"/>
          </a:p>
          <a:p>
            <a:r>
              <a:rPr lang="zh-CN" altLang="en-US" dirty="0" smtClean="0"/>
              <a:t>借：固定资产</a:t>
            </a:r>
            <a:r>
              <a:rPr lang="en-US" dirty="0" smtClean="0"/>
              <a:t>——</a:t>
            </a:r>
            <a:r>
              <a:rPr lang="zh-CN" altLang="en-US" dirty="0" smtClean="0"/>
              <a:t>累计折旧</a:t>
            </a:r>
            <a:r>
              <a:rPr lang="en-US" dirty="0" smtClean="0"/>
              <a:t>    7</a:t>
            </a:r>
            <a:r>
              <a:rPr lang="zh-CN" altLang="en-US" dirty="0" smtClean="0"/>
              <a:t>（</a:t>
            </a:r>
            <a:r>
              <a:rPr lang="en-US" dirty="0" smtClean="0"/>
              <a:t>120/10×7/12</a:t>
            </a:r>
            <a:r>
              <a:rPr lang="zh-CN" altLang="en-US" dirty="0" smtClean="0"/>
              <a:t>）</a:t>
            </a:r>
            <a:endParaRPr lang="zh-CN" altLang="en-US" dirty="0" smtClean="0"/>
          </a:p>
          <a:p>
            <a:r>
              <a:rPr lang="zh-CN" altLang="en-US" dirty="0" smtClean="0"/>
              <a:t>　　贷：管理费用                       </a:t>
            </a:r>
            <a:r>
              <a:rPr lang="en-US" dirty="0" smtClean="0"/>
              <a:t>  7</a:t>
            </a:r>
            <a:r>
              <a:rPr lang="zh-CN" altLang="en-US" dirty="0" smtClean="0"/>
              <a:t>（</a:t>
            </a:r>
            <a:r>
              <a:rPr lang="en-US" dirty="0" smtClean="0"/>
              <a:t>0.5</a:t>
            </a:r>
            <a:r>
              <a:rPr lang="zh-CN" altLang="en-US" dirty="0" smtClean="0"/>
              <a:t>分）</a:t>
            </a:r>
            <a:endParaRPr lang="zh-CN"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en-US" b="1" dirty="0" smtClean="0">
                <a:solidFill>
                  <a:srgbClr val="19ADB7"/>
                </a:solidFill>
              </a:rPr>
              <a:t>C </a:t>
            </a:r>
            <a:endParaRPr lang="zh-CN" altLang="en-US" b="1" dirty="0" smtClean="0">
              <a:solidFill>
                <a:srgbClr val="19ADB7"/>
              </a:solidFill>
            </a:endParaRPr>
          </a:p>
          <a:p>
            <a:pPr algn="just"/>
            <a:r>
              <a:rPr lang="en-US" altLang="zh-CN" b="1" dirty="0" smtClean="0">
                <a:solidFill>
                  <a:srgbClr val="19ADB7"/>
                </a:solidFill>
              </a:rPr>
              <a:t>【</a:t>
            </a:r>
            <a:r>
              <a:rPr lang="zh-CN" altLang="en-US" b="1" dirty="0" smtClean="0">
                <a:solidFill>
                  <a:srgbClr val="19ADB7"/>
                </a:solidFill>
              </a:rPr>
              <a:t>答案解析</a:t>
            </a:r>
            <a:r>
              <a:rPr lang="en-US" altLang="zh-CN" b="1" dirty="0" smtClean="0">
                <a:solidFill>
                  <a:srgbClr val="19ADB7"/>
                </a:solidFill>
              </a:rPr>
              <a:t>】</a:t>
            </a:r>
            <a:r>
              <a:rPr lang="zh-CN" altLang="en-US" dirty="0" smtClean="0"/>
              <a:t>该合同已成为亏损合同。</a:t>
            </a:r>
            <a:r>
              <a:rPr lang="en-US" dirty="0" smtClean="0"/>
              <a:t>A</a:t>
            </a:r>
            <a:r>
              <a:rPr lang="zh-CN" altLang="en-US" dirty="0" smtClean="0"/>
              <a:t>公司如继续履行合同，则将发生亏损</a:t>
            </a:r>
            <a:r>
              <a:rPr lang="en-US" dirty="0" smtClean="0"/>
              <a:t>320 [</a:t>
            </a:r>
            <a:r>
              <a:rPr lang="zh-CN" altLang="en-US" dirty="0" smtClean="0"/>
              <a:t>（</a:t>
            </a:r>
            <a:r>
              <a:rPr lang="en-US" dirty="0" smtClean="0"/>
              <a:t>3.3</a:t>
            </a:r>
            <a:r>
              <a:rPr lang="zh-CN" altLang="en-US" dirty="0" smtClean="0"/>
              <a:t>－</a:t>
            </a:r>
            <a:r>
              <a:rPr lang="en-US" dirty="0" smtClean="0"/>
              <a:t>2.5</a:t>
            </a:r>
            <a:r>
              <a:rPr lang="zh-CN" altLang="en-US" dirty="0" smtClean="0"/>
              <a:t>）</a:t>
            </a:r>
            <a:r>
              <a:rPr lang="en-US" dirty="0" smtClean="0"/>
              <a:t>×400] </a:t>
            </a:r>
            <a:r>
              <a:rPr lang="zh-CN" altLang="en-US" dirty="0" smtClean="0"/>
              <a:t>万元，如果不履行合同，则将因双倍返还定金而损失</a:t>
            </a:r>
            <a:r>
              <a:rPr lang="en-US" dirty="0" smtClean="0"/>
              <a:t>150</a:t>
            </a:r>
            <a:r>
              <a:rPr lang="zh-CN" altLang="en-US" dirty="0" smtClean="0"/>
              <a:t>万元。企业应选择上述两种情况中损失较小的方案，所以应确认预计负债</a:t>
            </a:r>
            <a:r>
              <a:rPr lang="en-US" dirty="0" smtClean="0"/>
              <a:t>150</a:t>
            </a:r>
            <a:r>
              <a:rPr lang="zh-CN" altLang="en-US" dirty="0" smtClean="0"/>
              <a:t>万元。</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借：所得税费用</a:t>
            </a:r>
            <a:r>
              <a:rPr lang="en-US" dirty="0" smtClean="0"/>
              <a:t>           1.75</a:t>
            </a:r>
            <a:endParaRPr lang="zh-CN" altLang="en-US" dirty="0" smtClean="0"/>
          </a:p>
          <a:p>
            <a:r>
              <a:rPr lang="zh-CN" altLang="en-US" dirty="0" smtClean="0"/>
              <a:t>　　贷：递延所得税资产</a:t>
            </a:r>
            <a:r>
              <a:rPr lang="en-US" dirty="0" smtClean="0"/>
              <a:t>            1.75</a:t>
            </a:r>
            <a:r>
              <a:rPr lang="zh-CN" altLang="en-US" dirty="0" smtClean="0"/>
              <a:t>（</a:t>
            </a:r>
            <a:r>
              <a:rPr lang="en-US" dirty="0" smtClean="0"/>
              <a:t>0.5</a:t>
            </a:r>
            <a:r>
              <a:rPr lang="zh-CN" altLang="en-US" dirty="0" smtClean="0"/>
              <a:t>分）</a:t>
            </a:r>
            <a:endParaRPr lang="zh-CN" altLang="en-US" dirty="0" smtClean="0"/>
          </a:p>
          <a:p>
            <a:r>
              <a:rPr lang="zh-CN" altLang="en-US" dirty="0" smtClean="0"/>
              <a:t>借：少数股东权益</a:t>
            </a:r>
            <a:r>
              <a:rPr lang="en-US" dirty="0" smtClean="0"/>
              <a:t>      16.95[</a:t>
            </a:r>
            <a:r>
              <a:rPr lang="zh-CN" altLang="en-US" dirty="0" smtClean="0"/>
              <a:t>（</a:t>
            </a:r>
            <a:r>
              <a:rPr lang="en-US" dirty="0" smtClean="0"/>
              <a:t>120-30-7+1.75</a:t>
            </a:r>
            <a:r>
              <a:rPr lang="zh-CN" altLang="en-US" dirty="0" smtClean="0"/>
              <a:t>）</a:t>
            </a:r>
            <a:r>
              <a:rPr lang="en-US" dirty="0" smtClean="0"/>
              <a:t>×20%]</a:t>
            </a:r>
            <a:endParaRPr lang="zh-CN" altLang="en-US" dirty="0" smtClean="0"/>
          </a:p>
          <a:p>
            <a:r>
              <a:rPr lang="zh-CN" altLang="en-US" dirty="0" smtClean="0"/>
              <a:t>　　贷：少数股东损益</a:t>
            </a:r>
            <a:r>
              <a:rPr lang="en-US" dirty="0" smtClean="0"/>
              <a:t>              16.95</a:t>
            </a:r>
            <a:r>
              <a:rPr lang="zh-CN" altLang="en-US" dirty="0" smtClean="0"/>
              <a:t>（</a:t>
            </a:r>
            <a:r>
              <a:rPr lang="en-US" dirty="0" smtClean="0"/>
              <a:t>0.5</a:t>
            </a:r>
            <a:r>
              <a:rPr lang="zh-CN" altLang="en-US" dirty="0" smtClean="0"/>
              <a:t>分）</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④</a:t>
            </a:r>
            <a:r>
              <a:rPr lang="zh-CN" altLang="en-US" dirty="0" smtClean="0"/>
              <a:t>借：营业收入</a:t>
            </a:r>
            <a:r>
              <a:rPr lang="en-US" dirty="0" smtClean="0"/>
              <a:t>                       250</a:t>
            </a:r>
            <a:endParaRPr lang="zh-CN" altLang="en-US" dirty="0" smtClean="0"/>
          </a:p>
          <a:p>
            <a:r>
              <a:rPr lang="zh-CN" altLang="en-US" dirty="0" smtClean="0"/>
              <a:t>　　　贷：营业成本</a:t>
            </a:r>
            <a:r>
              <a:rPr lang="en-US" dirty="0" smtClean="0"/>
              <a:t>                               205</a:t>
            </a:r>
            <a:endParaRPr lang="zh-CN" altLang="en-US" dirty="0" smtClean="0"/>
          </a:p>
          <a:p>
            <a:r>
              <a:rPr lang="zh-CN" altLang="en-US" dirty="0" smtClean="0"/>
              <a:t>　　　　　存货</a:t>
            </a:r>
            <a:r>
              <a:rPr lang="en-US" dirty="0" smtClean="0"/>
              <a:t>                                        45</a:t>
            </a:r>
            <a:r>
              <a:rPr lang="zh-CN" altLang="en-US" dirty="0" smtClean="0"/>
              <a:t>（</a:t>
            </a:r>
            <a:r>
              <a:rPr lang="en-US" dirty="0" smtClean="0"/>
              <a:t>0.5</a:t>
            </a:r>
            <a:r>
              <a:rPr lang="zh-CN" altLang="en-US" dirty="0" smtClean="0"/>
              <a:t>分）</a:t>
            </a:r>
            <a:endParaRPr lang="zh-CN" altLang="en-US" dirty="0" smtClean="0"/>
          </a:p>
          <a:p>
            <a:r>
              <a:rPr lang="zh-CN" altLang="en-US" dirty="0" smtClean="0"/>
              <a:t>借：存货</a:t>
            </a:r>
            <a:r>
              <a:rPr lang="en-US" dirty="0" smtClean="0"/>
              <a:t>——</a:t>
            </a:r>
            <a:r>
              <a:rPr lang="zh-CN" altLang="en-US" dirty="0" smtClean="0"/>
              <a:t>存货跌价准备</a:t>
            </a:r>
            <a:r>
              <a:rPr lang="en-US" dirty="0" smtClean="0"/>
              <a:t>      35</a:t>
            </a:r>
            <a:r>
              <a:rPr lang="zh-CN" altLang="en-US" dirty="0" smtClean="0"/>
              <a:t>（</a:t>
            </a:r>
            <a:r>
              <a:rPr lang="en-US" dirty="0" smtClean="0"/>
              <a:t>250/2</a:t>
            </a:r>
            <a:r>
              <a:rPr lang="zh-CN" altLang="en-US" dirty="0" smtClean="0"/>
              <a:t>－</a:t>
            </a:r>
            <a:r>
              <a:rPr lang="en-US" dirty="0" smtClean="0"/>
              <a:t>90</a:t>
            </a:r>
            <a:r>
              <a:rPr lang="zh-CN" altLang="en-US" dirty="0" smtClean="0"/>
              <a:t>）</a:t>
            </a:r>
            <a:endParaRPr lang="zh-CN" altLang="en-US" dirty="0" smtClean="0"/>
          </a:p>
          <a:p>
            <a:r>
              <a:rPr lang="zh-CN" altLang="en-US" dirty="0" smtClean="0"/>
              <a:t>　　贷：资产减值损失</a:t>
            </a:r>
            <a:r>
              <a:rPr lang="en-US" dirty="0" smtClean="0"/>
              <a:t>                              35</a:t>
            </a:r>
            <a:r>
              <a:rPr lang="zh-CN" altLang="en-US" dirty="0" smtClean="0"/>
              <a:t>（</a:t>
            </a:r>
            <a:r>
              <a:rPr lang="en-US" dirty="0" smtClean="0"/>
              <a:t>0.5</a:t>
            </a:r>
            <a:r>
              <a:rPr lang="zh-CN" altLang="en-US" dirty="0" smtClean="0"/>
              <a:t>分）</a:t>
            </a:r>
            <a:endParaRPr lang="zh-CN" altLang="en-US" dirty="0" smtClean="0"/>
          </a:p>
          <a:p>
            <a:r>
              <a:rPr lang="zh-CN" altLang="en-US" dirty="0" smtClean="0"/>
              <a:t>借：递延所得税资产</a:t>
            </a:r>
            <a:r>
              <a:rPr lang="en-US" dirty="0" smtClean="0"/>
              <a:t>                  2.5</a:t>
            </a:r>
            <a:endParaRPr lang="zh-CN" altLang="en-US" dirty="0" smtClean="0"/>
          </a:p>
          <a:p>
            <a:r>
              <a:rPr lang="zh-CN" altLang="en-US" dirty="0" smtClean="0"/>
              <a:t>　　贷：所得税费用</a:t>
            </a:r>
            <a:r>
              <a:rPr lang="en-US" dirty="0" smtClean="0"/>
              <a:t>                                   2.5</a:t>
            </a:r>
            <a:r>
              <a:rPr lang="zh-CN" altLang="en-US" dirty="0" smtClean="0"/>
              <a:t>（</a:t>
            </a:r>
            <a:r>
              <a:rPr lang="en-US" dirty="0" smtClean="0"/>
              <a:t>0.5</a:t>
            </a:r>
            <a:r>
              <a:rPr lang="zh-CN" altLang="en-US" dirty="0" smtClean="0"/>
              <a:t>分）</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a:t>
            </a:r>
            <a:r>
              <a:rPr lang="en-US" altLang="zh-CN" dirty="0" smtClean="0"/>
              <a:t>5</a:t>
            </a:r>
            <a:r>
              <a:rPr lang="zh-CN" altLang="en-US" dirty="0" smtClean="0"/>
              <a:t>）</a:t>
            </a:r>
            <a:r>
              <a:rPr lang="en-US" altLang="zh-CN" dirty="0" smtClean="0"/>
              <a:t>2013</a:t>
            </a:r>
            <a:r>
              <a:rPr lang="zh-CN" altLang="en-US" dirty="0" smtClean="0"/>
              <a:t>年，</a:t>
            </a:r>
            <a:r>
              <a:rPr lang="en-US" altLang="zh-CN" dirty="0" smtClean="0"/>
              <a:t>B</a:t>
            </a:r>
            <a:r>
              <a:rPr lang="zh-CN" altLang="en-US" dirty="0" smtClean="0"/>
              <a:t>公司将购自</a:t>
            </a:r>
            <a:r>
              <a:rPr lang="en-US" altLang="zh-CN" dirty="0" smtClean="0"/>
              <a:t>A</a:t>
            </a:r>
            <a:r>
              <a:rPr lang="zh-CN" altLang="en-US" dirty="0" smtClean="0"/>
              <a:t>公司的</a:t>
            </a:r>
            <a:r>
              <a:rPr lang="en-US" altLang="zh-CN" dirty="0" smtClean="0"/>
              <a:t>N</a:t>
            </a:r>
            <a:r>
              <a:rPr lang="zh-CN" altLang="en-US" dirty="0" smtClean="0"/>
              <a:t>产品全部对外售出，售价为</a:t>
            </a:r>
            <a:r>
              <a:rPr lang="en-US" altLang="zh-CN" dirty="0" smtClean="0"/>
              <a:t>140</a:t>
            </a:r>
            <a:r>
              <a:rPr lang="zh-CN" altLang="en-US" dirty="0" smtClean="0"/>
              <a:t>万元。</a:t>
            </a:r>
            <a:r>
              <a:rPr lang="en-US" altLang="zh-CN" dirty="0" smtClean="0"/>
              <a:t>2013</a:t>
            </a:r>
            <a:r>
              <a:rPr lang="zh-CN" altLang="en-US" dirty="0" smtClean="0"/>
              <a:t>年</a:t>
            </a:r>
            <a:r>
              <a:rPr lang="en-US" altLang="zh-CN" dirty="0" smtClean="0"/>
              <a:t>B</a:t>
            </a:r>
            <a:r>
              <a:rPr lang="zh-CN" altLang="en-US" dirty="0" smtClean="0"/>
              <a:t>公司实现净利润</a:t>
            </a:r>
            <a:r>
              <a:rPr lang="en-US" altLang="zh-CN" dirty="0" smtClean="0"/>
              <a:t>2 000</a:t>
            </a:r>
            <a:r>
              <a:rPr lang="zh-CN" altLang="en-US" dirty="0" smtClean="0"/>
              <a:t>万元，除实现净损益外，未发生其他影响所有者权益变动的交易或事项。</a:t>
            </a:r>
            <a:endParaRPr lang="zh-CN" altLang="en-US" dirty="0" smtClean="0"/>
          </a:p>
          <a:p>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6</a:t>
            </a:r>
            <a:r>
              <a:rPr lang="zh-CN" altLang="en-US" dirty="0" smtClean="0"/>
              <a:t>）除对</a:t>
            </a:r>
            <a:r>
              <a:rPr lang="en-US" dirty="0" smtClean="0"/>
              <a:t>B</a:t>
            </a:r>
            <a:r>
              <a:rPr lang="zh-CN" altLang="en-US" dirty="0" smtClean="0"/>
              <a:t>公司投资外，</a:t>
            </a:r>
            <a:r>
              <a:rPr lang="en-US" dirty="0" smtClean="0"/>
              <a:t>2013</a:t>
            </a:r>
            <a:r>
              <a:rPr lang="zh-CN" altLang="en-US" dirty="0" smtClean="0"/>
              <a:t>年</a:t>
            </a:r>
            <a:r>
              <a:rPr lang="en-US" dirty="0" smtClean="0"/>
              <a:t>1</a:t>
            </a:r>
            <a:r>
              <a:rPr lang="zh-CN" altLang="en-US" dirty="0" smtClean="0"/>
              <a:t>月</a:t>
            </a:r>
            <a:r>
              <a:rPr lang="en-US" dirty="0" smtClean="0"/>
              <a:t>2</a:t>
            </a:r>
            <a:r>
              <a:rPr lang="zh-CN" altLang="en-US" dirty="0" smtClean="0"/>
              <a:t>日，</a:t>
            </a:r>
            <a:r>
              <a:rPr lang="en-US" dirty="0" smtClean="0"/>
              <a:t>A</a:t>
            </a:r>
            <a:r>
              <a:rPr lang="zh-CN" altLang="en-US" dirty="0" smtClean="0"/>
              <a:t>公司支付</a:t>
            </a:r>
            <a:r>
              <a:rPr lang="en-US" dirty="0" smtClean="0"/>
              <a:t>450</a:t>
            </a:r>
            <a:r>
              <a:rPr lang="zh-CN" altLang="en-US" dirty="0" smtClean="0"/>
              <a:t>万元，取得</a:t>
            </a:r>
            <a:r>
              <a:rPr lang="en-US" dirty="0" smtClean="0"/>
              <a:t>D</a:t>
            </a:r>
            <a:r>
              <a:rPr lang="zh-CN" altLang="en-US" dirty="0" smtClean="0"/>
              <a:t>公司</a:t>
            </a:r>
            <a:r>
              <a:rPr lang="en-US" dirty="0" smtClean="0"/>
              <a:t>40</a:t>
            </a:r>
            <a:r>
              <a:rPr lang="zh-CN" altLang="en-US" dirty="0" smtClean="0"/>
              <a:t>％的股权，取得投资时</a:t>
            </a:r>
            <a:r>
              <a:rPr lang="en-US" dirty="0" smtClean="0"/>
              <a:t>D</a:t>
            </a:r>
            <a:r>
              <a:rPr lang="zh-CN" altLang="en-US" dirty="0" smtClean="0"/>
              <a:t>公司可辨认净资产公允价值和账面价值均为</a:t>
            </a:r>
            <a:r>
              <a:rPr lang="en-US" dirty="0" smtClean="0"/>
              <a:t>1 000</a:t>
            </a:r>
            <a:r>
              <a:rPr lang="zh-CN" altLang="en-US" dirty="0" smtClean="0"/>
              <a:t>万元。取得该项股权后，</a:t>
            </a:r>
            <a:r>
              <a:rPr lang="en-US" dirty="0" smtClean="0"/>
              <a:t>A</a:t>
            </a:r>
            <a:r>
              <a:rPr lang="zh-CN" altLang="en-US" dirty="0" smtClean="0"/>
              <a:t>公司对</a:t>
            </a:r>
            <a:r>
              <a:rPr lang="en-US" dirty="0" smtClean="0"/>
              <a:t>D</a:t>
            </a:r>
            <a:r>
              <a:rPr lang="zh-CN" altLang="en-US" dirty="0" smtClean="0"/>
              <a:t>公司具有重大影响。</a:t>
            </a:r>
            <a:endParaRPr lang="zh-CN" altLang="en-US" dirty="0" smtClean="0"/>
          </a:p>
          <a:p>
            <a:r>
              <a:rPr lang="en-US" dirty="0" smtClean="0"/>
              <a:t>2013</a:t>
            </a:r>
            <a:r>
              <a:rPr lang="zh-CN" altLang="en-US" dirty="0" smtClean="0"/>
              <a:t>年</a:t>
            </a:r>
            <a:r>
              <a:rPr lang="en-US" dirty="0" smtClean="0"/>
              <a:t>2</a:t>
            </a:r>
            <a:r>
              <a:rPr lang="zh-CN" altLang="en-US" dirty="0" smtClean="0"/>
              <a:t>月，</a:t>
            </a:r>
            <a:r>
              <a:rPr lang="en-US" dirty="0" smtClean="0"/>
              <a:t>A</a:t>
            </a:r>
            <a:r>
              <a:rPr lang="zh-CN" altLang="en-US" dirty="0" smtClean="0"/>
              <a:t>公司将其生产的一批产品销售给</a:t>
            </a:r>
            <a:r>
              <a:rPr lang="en-US" dirty="0" smtClean="0"/>
              <a:t>D</a:t>
            </a:r>
            <a:r>
              <a:rPr lang="zh-CN" altLang="en-US" dirty="0" smtClean="0"/>
              <a:t>公司，售价为</a:t>
            </a:r>
            <a:r>
              <a:rPr lang="en-US" dirty="0" smtClean="0"/>
              <a:t>350</a:t>
            </a:r>
            <a:r>
              <a:rPr lang="zh-CN" altLang="en-US" dirty="0" smtClean="0"/>
              <a:t>万元，成本为</a:t>
            </a:r>
            <a:r>
              <a:rPr lang="en-US" dirty="0" smtClean="0"/>
              <a:t>200</a:t>
            </a:r>
            <a:r>
              <a:rPr lang="zh-CN" altLang="en-US" dirty="0" smtClean="0"/>
              <a:t>万元。至</a:t>
            </a:r>
            <a:r>
              <a:rPr lang="en-US" dirty="0" smtClean="0"/>
              <a:t>2013</a:t>
            </a:r>
            <a:r>
              <a:rPr lang="zh-CN" altLang="en-US" dirty="0" smtClean="0"/>
              <a:t>年</a:t>
            </a:r>
            <a:r>
              <a:rPr lang="en-US" dirty="0" smtClean="0"/>
              <a:t>12</a:t>
            </a:r>
            <a:r>
              <a:rPr lang="zh-CN" altLang="en-US" dirty="0" smtClean="0"/>
              <a:t>月</a:t>
            </a:r>
            <a:r>
              <a:rPr lang="en-US" dirty="0" smtClean="0"/>
              <a:t>31</a:t>
            </a:r>
            <a:r>
              <a:rPr lang="zh-CN" altLang="en-US" dirty="0" smtClean="0"/>
              <a:t>日，该批产品已向外部独立第三方销售</a:t>
            </a:r>
            <a:r>
              <a:rPr lang="en-US" dirty="0" smtClean="0"/>
              <a:t>30</a:t>
            </a:r>
            <a:r>
              <a:rPr lang="zh-CN" altLang="en-US" dirty="0" smtClean="0"/>
              <a:t>％。</a:t>
            </a:r>
            <a:endParaRPr lang="zh-CN" altLang="en-US" dirty="0" smtClean="0"/>
          </a:p>
          <a:p>
            <a:r>
              <a:rPr lang="en-US" dirty="0" smtClean="0"/>
              <a:t>D</a:t>
            </a:r>
            <a:r>
              <a:rPr lang="zh-CN" altLang="en-US" dirty="0" smtClean="0"/>
              <a:t>公司</a:t>
            </a:r>
            <a:r>
              <a:rPr lang="en-US" dirty="0" smtClean="0"/>
              <a:t>2013</a:t>
            </a:r>
            <a:r>
              <a:rPr lang="zh-CN" altLang="en-US" dirty="0" smtClean="0"/>
              <a:t>年度实现净利润</a:t>
            </a:r>
            <a:r>
              <a:rPr lang="en-US" dirty="0" smtClean="0"/>
              <a:t>605</a:t>
            </a:r>
            <a:r>
              <a:rPr lang="zh-CN" altLang="en-US" dirty="0" smtClean="0"/>
              <a:t>万元。</a:t>
            </a:r>
            <a:endParaRPr lang="zh-CN"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zh-CN" altLang="en-US" dirty="0" smtClean="0"/>
              <a:t>要求：</a:t>
            </a:r>
            <a:endParaRPr lang="en-US" altLang="zh-CN" dirty="0" smtClean="0"/>
          </a:p>
          <a:p>
            <a:pPr algn="just"/>
            <a:r>
              <a:rPr lang="zh-CN" altLang="en-US" dirty="0" smtClean="0"/>
              <a:t>（</a:t>
            </a:r>
            <a:r>
              <a:rPr lang="en-US" dirty="0" smtClean="0"/>
              <a:t>4</a:t>
            </a:r>
            <a:r>
              <a:rPr lang="zh-CN" altLang="en-US" dirty="0" smtClean="0"/>
              <a:t>）计算确定</a:t>
            </a:r>
            <a:r>
              <a:rPr lang="en-US" dirty="0" smtClean="0"/>
              <a:t>A</a:t>
            </a:r>
            <a:r>
              <a:rPr lang="zh-CN" altLang="en-US" dirty="0" smtClean="0"/>
              <a:t>公司对</a:t>
            </a:r>
            <a:r>
              <a:rPr lang="en-US" dirty="0" smtClean="0"/>
              <a:t>D</a:t>
            </a:r>
            <a:r>
              <a:rPr lang="zh-CN" altLang="en-US" dirty="0" smtClean="0"/>
              <a:t>公司的长期股权投资在</a:t>
            </a:r>
            <a:r>
              <a:rPr lang="en-US" dirty="0" smtClean="0"/>
              <a:t>2013</a:t>
            </a:r>
            <a:r>
              <a:rPr lang="zh-CN" altLang="en-US" dirty="0" smtClean="0"/>
              <a:t>年底应确认的投资收益，并编制相关的会计分录；</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zh-CN" altLang="en-US" dirty="0" smtClean="0"/>
              <a:t>计算确定</a:t>
            </a:r>
            <a:r>
              <a:rPr lang="en-US" dirty="0" smtClean="0"/>
              <a:t>A</a:t>
            </a:r>
            <a:r>
              <a:rPr lang="zh-CN" altLang="en-US" dirty="0" smtClean="0"/>
              <a:t>公司对</a:t>
            </a:r>
            <a:r>
              <a:rPr lang="en-US" dirty="0" smtClean="0"/>
              <a:t>D</a:t>
            </a:r>
            <a:r>
              <a:rPr lang="zh-CN" altLang="en-US" dirty="0" smtClean="0"/>
              <a:t>公司的长期股权投资在</a:t>
            </a:r>
            <a:r>
              <a:rPr lang="en-US" dirty="0" smtClean="0"/>
              <a:t>2013</a:t>
            </a:r>
            <a:r>
              <a:rPr lang="zh-CN" altLang="en-US" dirty="0" smtClean="0"/>
              <a:t>年底应确认的投资收益，并编制相关的会计分录</a:t>
            </a:r>
            <a:endParaRPr lang="zh-CN" altLang="en-US" dirty="0" smtClean="0"/>
          </a:p>
          <a:p>
            <a:r>
              <a:rPr lang="zh-CN" altLang="en-US" dirty="0" smtClean="0"/>
              <a:t>调整后</a:t>
            </a:r>
            <a:r>
              <a:rPr lang="en-US" dirty="0" smtClean="0"/>
              <a:t>D</a:t>
            </a:r>
            <a:r>
              <a:rPr lang="zh-CN" altLang="en-US" dirty="0" smtClean="0"/>
              <a:t>公司</a:t>
            </a:r>
            <a:r>
              <a:rPr lang="en-US" dirty="0" smtClean="0"/>
              <a:t>2013</a:t>
            </a:r>
            <a:r>
              <a:rPr lang="zh-CN" altLang="en-US" dirty="0" smtClean="0"/>
              <a:t>年度的净利润</a:t>
            </a:r>
            <a:endParaRPr lang="en-US" altLang="zh-CN" dirty="0" smtClean="0"/>
          </a:p>
          <a:p>
            <a:r>
              <a:rPr lang="zh-CN" altLang="en-US" dirty="0" smtClean="0"/>
              <a:t>＝</a:t>
            </a:r>
            <a:r>
              <a:rPr lang="en-US" dirty="0" smtClean="0"/>
              <a:t>605</a:t>
            </a:r>
            <a:r>
              <a:rPr lang="zh-CN" altLang="en-US" dirty="0" smtClean="0"/>
              <a:t>－（</a:t>
            </a:r>
            <a:r>
              <a:rPr lang="en-US" dirty="0" smtClean="0"/>
              <a:t>350</a:t>
            </a:r>
            <a:r>
              <a:rPr lang="zh-CN" altLang="en-US" dirty="0" smtClean="0"/>
              <a:t>－</a:t>
            </a:r>
            <a:r>
              <a:rPr lang="en-US" dirty="0" smtClean="0"/>
              <a:t>200</a:t>
            </a:r>
            <a:r>
              <a:rPr lang="zh-CN" altLang="en-US" dirty="0" smtClean="0"/>
              <a:t>）</a:t>
            </a:r>
            <a:r>
              <a:rPr lang="en-US" dirty="0" smtClean="0"/>
              <a:t>×70</a:t>
            </a:r>
            <a:r>
              <a:rPr lang="zh-CN" altLang="en-US" dirty="0" smtClean="0"/>
              <a:t>％＝</a:t>
            </a:r>
            <a:r>
              <a:rPr lang="en-US" dirty="0" smtClean="0"/>
              <a:t>500</a:t>
            </a:r>
            <a:r>
              <a:rPr lang="zh-CN" altLang="en-US" dirty="0" smtClean="0"/>
              <a:t>（万元）</a:t>
            </a:r>
            <a:endParaRPr lang="zh-CN" altLang="en-US" dirty="0" smtClean="0"/>
          </a:p>
          <a:p>
            <a:r>
              <a:rPr lang="en-US" dirty="0" smtClean="0"/>
              <a:t>A</a:t>
            </a:r>
            <a:r>
              <a:rPr lang="zh-CN" altLang="en-US" dirty="0" smtClean="0"/>
              <a:t>公司应确认的投资收益＝</a:t>
            </a:r>
            <a:r>
              <a:rPr lang="en-US" dirty="0" smtClean="0"/>
              <a:t>500×40</a:t>
            </a:r>
            <a:r>
              <a:rPr lang="zh-CN" altLang="en-US" dirty="0" smtClean="0"/>
              <a:t>％＝</a:t>
            </a:r>
            <a:r>
              <a:rPr lang="en-US" dirty="0" smtClean="0"/>
              <a:t>200</a:t>
            </a:r>
            <a:r>
              <a:rPr lang="zh-CN" altLang="en-US" dirty="0" smtClean="0"/>
              <a:t>（万元）（</a:t>
            </a:r>
            <a:r>
              <a:rPr lang="en-US" dirty="0" smtClean="0"/>
              <a:t>0.5</a:t>
            </a:r>
            <a:r>
              <a:rPr lang="zh-CN" altLang="en-US" dirty="0" smtClean="0"/>
              <a:t>分）</a:t>
            </a:r>
            <a:endParaRPr lang="zh-CN" altLang="en-US" dirty="0" smtClean="0"/>
          </a:p>
          <a:p>
            <a:r>
              <a:rPr lang="zh-CN" altLang="en-US" dirty="0" smtClean="0"/>
              <a:t>相关会计分录为：</a:t>
            </a:r>
            <a:endParaRPr lang="zh-CN" altLang="en-US" dirty="0" smtClean="0"/>
          </a:p>
          <a:p>
            <a:r>
              <a:rPr lang="zh-CN" altLang="en-US" dirty="0" smtClean="0"/>
              <a:t>借：长期股权投资</a:t>
            </a:r>
            <a:r>
              <a:rPr lang="en-US" dirty="0" smtClean="0"/>
              <a:t>——D</a:t>
            </a:r>
            <a:r>
              <a:rPr lang="zh-CN" altLang="en-US" dirty="0" smtClean="0"/>
              <a:t>公司</a:t>
            </a:r>
            <a:r>
              <a:rPr lang="en-US" dirty="0" smtClean="0"/>
              <a:t>——</a:t>
            </a:r>
            <a:r>
              <a:rPr lang="zh-CN" altLang="en-US" dirty="0" smtClean="0"/>
              <a:t>损益调整</a:t>
            </a:r>
            <a:r>
              <a:rPr lang="en-US" dirty="0" smtClean="0"/>
              <a:t> 200</a:t>
            </a:r>
            <a:r>
              <a:rPr lang="zh-CN" altLang="en-US" dirty="0" smtClean="0"/>
              <a:t>（</a:t>
            </a:r>
            <a:r>
              <a:rPr lang="en-US" dirty="0" smtClean="0"/>
              <a:t>500×40</a:t>
            </a:r>
            <a:r>
              <a:rPr lang="zh-CN" altLang="en-US" dirty="0" smtClean="0"/>
              <a:t>％）</a:t>
            </a:r>
            <a:endParaRPr lang="zh-CN" altLang="en-US" dirty="0" smtClean="0"/>
          </a:p>
          <a:p>
            <a:r>
              <a:rPr lang="zh-CN" altLang="en-US" dirty="0" smtClean="0"/>
              <a:t>　　贷：投资收益 　　　　　　　　　</a:t>
            </a:r>
            <a:r>
              <a:rPr lang="en-US" dirty="0" smtClean="0"/>
              <a:t> 200</a:t>
            </a:r>
            <a:r>
              <a:rPr lang="zh-CN" altLang="en-US" dirty="0" smtClean="0"/>
              <a:t>（</a:t>
            </a:r>
            <a:r>
              <a:rPr lang="en-US" dirty="0" smtClean="0"/>
              <a:t>0.5</a:t>
            </a:r>
            <a:r>
              <a:rPr lang="zh-CN" altLang="en-US" dirty="0" smtClean="0"/>
              <a:t>分）</a:t>
            </a:r>
            <a:r>
              <a:rPr lang="en-US" dirty="0" smtClean="0"/>
              <a:t> </a:t>
            </a:r>
            <a:endParaRPr lang="zh-CN" altLang="en-US" dirty="0" smtClean="0"/>
          </a:p>
          <a:p>
            <a:r>
              <a:rPr lang="en-US" dirty="0" smtClean="0"/>
              <a:t> </a:t>
            </a:r>
            <a:endParaRPr lang="zh-CN"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要求：</a:t>
            </a:r>
            <a:endParaRPr lang="en-US" altLang="zh-CN" dirty="0" smtClean="0"/>
          </a:p>
          <a:p>
            <a:r>
              <a:rPr lang="zh-CN" altLang="en-US" dirty="0" smtClean="0"/>
              <a:t>（</a:t>
            </a:r>
            <a:r>
              <a:rPr lang="en-US" dirty="0" smtClean="0"/>
              <a:t>5</a:t>
            </a:r>
            <a:r>
              <a:rPr lang="zh-CN" altLang="en-US" dirty="0" smtClean="0"/>
              <a:t>）编制</a:t>
            </a:r>
            <a:r>
              <a:rPr lang="en-US" dirty="0" smtClean="0"/>
              <a:t>A</a:t>
            </a:r>
            <a:r>
              <a:rPr lang="zh-CN" altLang="en-US" dirty="0" smtClean="0"/>
              <a:t>公司</a:t>
            </a:r>
            <a:r>
              <a:rPr lang="en-US" dirty="0" smtClean="0"/>
              <a:t>2013</a:t>
            </a:r>
            <a:r>
              <a:rPr lang="zh-CN" altLang="en-US" dirty="0" smtClean="0"/>
              <a:t>年</a:t>
            </a:r>
            <a:r>
              <a:rPr lang="en-US" dirty="0" smtClean="0"/>
              <a:t>12</a:t>
            </a:r>
            <a:r>
              <a:rPr lang="zh-CN" altLang="en-US" dirty="0" smtClean="0"/>
              <a:t>月</a:t>
            </a:r>
            <a:r>
              <a:rPr lang="en-US" dirty="0" smtClean="0"/>
              <a:t>31</a:t>
            </a:r>
            <a:r>
              <a:rPr lang="zh-CN" altLang="en-US" dirty="0" smtClean="0"/>
              <a:t>日合并财务报表对长期股权投资（包括对</a:t>
            </a:r>
            <a:r>
              <a:rPr lang="en-US" dirty="0" smtClean="0"/>
              <a:t>B</a:t>
            </a:r>
            <a:r>
              <a:rPr lang="zh-CN" altLang="en-US" dirty="0" smtClean="0"/>
              <a:t>公司及对</a:t>
            </a:r>
            <a:r>
              <a:rPr lang="en-US" dirty="0" smtClean="0"/>
              <a:t>D</a:t>
            </a:r>
            <a:r>
              <a:rPr lang="zh-CN" altLang="en-US" dirty="0" smtClean="0"/>
              <a:t>公司的股权投资）的相关调整分录；</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zh-CN" altLang="en-US" dirty="0" smtClean="0"/>
              <a:t>编制</a:t>
            </a:r>
            <a:r>
              <a:rPr lang="en-US" dirty="0" smtClean="0"/>
              <a:t>A</a:t>
            </a:r>
            <a:r>
              <a:rPr lang="zh-CN" altLang="en-US" dirty="0" smtClean="0"/>
              <a:t>公司</a:t>
            </a:r>
            <a:r>
              <a:rPr lang="en-US" dirty="0" smtClean="0"/>
              <a:t>2013</a:t>
            </a:r>
            <a:r>
              <a:rPr lang="zh-CN" altLang="en-US" dirty="0" smtClean="0"/>
              <a:t>年</a:t>
            </a:r>
            <a:r>
              <a:rPr lang="en-US" dirty="0" smtClean="0"/>
              <a:t>12</a:t>
            </a:r>
            <a:r>
              <a:rPr lang="zh-CN" altLang="en-US" dirty="0" smtClean="0"/>
              <a:t>月</a:t>
            </a:r>
            <a:r>
              <a:rPr lang="en-US" dirty="0" smtClean="0"/>
              <a:t>31</a:t>
            </a:r>
            <a:r>
              <a:rPr lang="zh-CN" altLang="en-US" dirty="0" smtClean="0"/>
              <a:t>日合并财务报表对长期股权投资（包括对</a:t>
            </a:r>
            <a:r>
              <a:rPr lang="en-US" dirty="0" smtClean="0"/>
              <a:t>B</a:t>
            </a:r>
            <a:r>
              <a:rPr lang="zh-CN" altLang="en-US" dirty="0" smtClean="0"/>
              <a:t>公司及对</a:t>
            </a:r>
            <a:r>
              <a:rPr lang="en-US" dirty="0" smtClean="0"/>
              <a:t>D</a:t>
            </a:r>
            <a:r>
              <a:rPr lang="zh-CN" altLang="en-US" dirty="0" smtClean="0"/>
              <a:t>公司的股权投资）的相关调整分录</a:t>
            </a:r>
            <a:endParaRPr lang="zh-CN" altLang="en-US" dirty="0" smtClean="0"/>
          </a:p>
          <a:p>
            <a:r>
              <a:rPr lang="zh-CN" altLang="en-US" dirty="0" smtClean="0"/>
              <a:t>对</a:t>
            </a:r>
            <a:r>
              <a:rPr lang="en-US" dirty="0" smtClean="0"/>
              <a:t>D</a:t>
            </a:r>
            <a:r>
              <a:rPr lang="zh-CN" altLang="en-US" dirty="0" smtClean="0"/>
              <a:t>公司的调整分录：</a:t>
            </a:r>
            <a:endParaRPr lang="zh-CN" altLang="en-US" dirty="0" smtClean="0"/>
          </a:p>
          <a:p>
            <a:r>
              <a:rPr lang="zh-CN" altLang="en-US" dirty="0" smtClean="0"/>
              <a:t>借：营业收入</a:t>
            </a:r>
            <a:r>
              <a:rPr lang="en-US" dirty="0" smtClean="0"/>
              <a:t>     98</a:t>
            </a:r>
            <a:r>
              <a:rPr lang="zh-CN" altLang="en-US" dirty="0" smtClean="0"/>
              <a:t>（</a:t>
            </a:r>
            <a:r>
              <a:rPr lang="en-US" dirty="0" smtClean="0"/>
              <a:t>350×40</a:t>
            </a:r>
            <a:r>
              <a:rPr lang="zh-CN" altLang="en-US" dirty="0" smtClean="0"/>
              <a:t>％</a:t>
            </a:r>
            <a:r>
              <a:rPr lang="en-US" dirty="0" smtClean="0"/>
              <a:t>×70</a:t>
            </a:r>
            <a:r>
              <a:rPr lang="zh-CN" altLang="en-US" dirty="0" smtClean="0"/>
              <a:t>％）</a:t>
            </a:r>
            <a:endParaRPr lang="zh-CN" altLang="en-US" dirty="0" smtClean="0"/>
          </a:p>
          <a:p>
            <a:r>
              <a:rPr lang="zh-CN" altLang="en-US" dirty="0" smtClean="0"/>
              <a:t>　　贷：营业成本       </a:t>
            </a:r>
            <a:r>
              <a:rPr lang="en-US" dirty="0" smtClean="0"/>
              <a:t>    56</a:t>
            </a:r>
            <a:r>
              <a:rPr lang="zh-CN" altLang="en-US" dirty="0" smtClean="0"/>
              <a:t>（</a:t>
            </a:r>
            <a:r>
              <a:rPr lang="en-US" dirty="0" smtClean="0"/>
              <a:t>200×40</a:t>
            </a:r>
            <a:r>
              <a:rPr lang="zh-CN" altLang="en-US" dirty="0" smtClean="0"/>
              <a:t>％</a:t>
            </a:r>
            <a:r>
              <a:rPr lang="en-US" dirty="0" smtClean="0"/>
              <a:t>×70</a:t>
            </a:r>
            <a:r>
              <a:rPr lang="zh-CN" altLang="en-US" dirty="0" smtClean="0"/>
              <a:t>％）</a:t>
            </a:r>
            <a:endParaRPr lang="zh-CN" altLang="en-US" dirty="0" smtClean="0"/>
          </a:p>
          <a:p>
            <a:r>
              <a:rPr lang="zh-CN" altLang="en-US" dirty="0" smtClean="0"/>
              <a:t>　　　　投资收益</a:t>
            </a:r>
            <a:r>
              <a:rPr lang="en-US" dirty="0" smtClean="0"/>
              <a:t>           42</a:t>
            </a:r>
            <a:r>
              <a:rPr lang="zh-CN" altLang="en-US" dirty="0" smtClean="0"/>
              <a:t>（</a:t>
            </a:r>
            <a:r>
              <a:rPr lang="en-US" dirty="0" smtClean="0"/>
              <a:t>1</a:t>
            </a:r>
            <a:r>
              <a:rPr lang="zh-CN" altLang="en-US" dirty="0" smtClean="0"/>
              <a:t>分）</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对</a:t>
            </a:r>
            <a:r>
              <a:rPr lang="en-US" dirty="0" smtClean="0"/>
              <a:t>B</a:t>
            </a:r>
            <a:r>
              <a:rPr lang="zh-CN" altLang="en-US" dirty="0" smtClean="0"/>
              <a:t>公司的调整分录：</a:t>
            </a:r>
            <a:endParaRPr lang="zh-CN" altLang="en-US" dirty="0" smtClean="0"/>
          </a:p>
          <a:p>
            <a:r>
              <a:rPr lang="zh-CN" altLang="en-US" dirty="0" smtClean="0"/>
              <a:t>借：长期股权投资　　</a:t>
            </a:r>
            <a:r>
              <a:rPr lang="en-US" dirty="0" smtClean="0"/>
              <a:t> 2 400</a:t>
            </a:r>
            <a:r>
              <a:rPr lang="zh-CN" altLang="en-US" dirty="0" smtClean="0"/>
              <a:t>（</a:t>
            </a:r>
            <a:r>
              <a:rPr lang="en-US" dirty="0" smtClean="0"/>
              <a:t>800</a:t>
            </a:r>
            <a:r>
              <a:rPr lang="zh-CN" altLang="en-US" dirty="0" smtClean="0"/>
              <a:t>＋</a:t>
            </a:r>
            <a:r>
              <a:rPr lang="en-US" dirty="0" smtClean="0"/>
              <a:t>2 000×80</a:t>
            </a:r>
            <a:r>
              <a:rPr lang="zh-CN" altLang="en-US" dirty="0" smtClean="0"/>
              <a:t>％）</a:t>
            </a:r>
            <a:endParaRPr lang="zh-CN" altLang="en-US" dirty="0" smtClean="0"/>
          </a:p>
          <a:p>
            <a:r>
              <a:rPr lang="zh-CN" altLang="en-US" dirty="0" smtClean="0"/>
              <a:t>　　贷：未分配利润</a:t>
            </a:r>
            <a:r>
              <a:rPr lang="en-US" dirty="0" smtClean="0"/>
              <a:t>——</a:t>
            </a:r>
            <a:r>
              <a:rPr lang="zh-CN" altLang="en-US" dirty="0" smtClean="0"/>
              <a:t>年初　　    </a:t>
            </a:r>
            <a:r>
              <a:rPr lang="en-US" dirty="0" smtClean="0"/>
              <a:t> 800</a:t>
            </a:r>
            <a:endParaRPr lang="zh-CN" altLang="en-US" dirty="0" smtClean="0"/>
          </a:p>
          <a:p>
            <a:r>
              <a:rPr lang="zh-CN" altLang="en-US" dirty="0" smtClean="0"/>
              <a:t>　　　　投资收益</a:t>
            </a:r>
            <a:r>
              <a:rPr lang="en-US" dirty="0" smtClean="0"/>
              <a:t>                           1 600</a:t>
            </a:r>
            <a:r>
              <a:rPr lang="zh-CN" altLang="en-US" dirty="0" smtClean="0"/>
              <a:t>（</a:t>
            </a:r>
            <a:r>
              <a:rPr lang="en-US" dirty="0" smtClean="0"/>
              <a:t>1</a:t>
            </a:r>
            <a:r>
              <a:rPr lang="zh-CN" altLang="en-US" dirty="0" smtClean="0"/>
              <a:t>分）</a:t>
            </a:r>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要求：</a:t>
            </a:r>
            <a:endParaRPr lang="en-US" altLang="zh-CN" dirty="0" smtClean="0"/>
          </a:p>
          <a:p>
            <a:r>
              <a:rPr lang="zh-CN" altLang="en-US" dirty="0" smtClean="0"/>
              <a:t>（</a:t>
            </a:r>
            <a:r>
              <a:rPr lang="en-US" dirty="0" smtClean="0"/>
              <a:t>6</a:t>
            </a:r>
            <a:r>
              <a:rPr lang="zh-CN" altLang="en-US" dirty="0" smtClean="0"/>
              <a:t>）编制</a:t>
            </a:r>
            <a:r>
              <a:rPr lang="en-US" dirty="0" smtClean="0"/>
              <a:t>A</a:t>
            </a:r>
            <a:r>
              <a:rPr lang="zh-CN" altLang="en-US" dirty="0" smtClean="0"/>
              <a:t>公司</a:t>
            </a:r>
            <a:r>
              <a:rPr lang="en-US" dirty="0" smtClean="0"/>
              <a:t>2013</a:t>
            </a:r>
            <a:r>
              <a:rPr lang="zh-CN" altLang="en-US" dirty="0" smtClean="0"/>
              <a:t>年</a:t>
            </a:r>
            <a:r>
              <a:rPr lang="en-US" dirty="0" smtClean="0"/>
              <a:t>12</a:t>
            </a:r>
            <a:r>
              <a:rPr lang="zh-CN" altLang="en-US" dirty="0" smtClean="0"/>
              <a:t>月</a:t>
            </a:r>
            <a:r>
              <a:rPr lang="en-US" dirty="0" smtClean="0"/>
              <a:t>31</a:t>
            </a:r>
            <a:r>
              <a:rPr lang="zh-CN" altLang="en-US" dirty="0" smtClean="0"/>
              <a:t>日合并财务报表的相关抵销分录。</a:t>
            </a:r>
            <a:r>
              <a:rPr lang="en-US" dirty="0" smtClean="0"/>
              <a:t> </a:t>
            </a:r>
            <a:endParaRPr lang="zh-CN"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7.</a:t>
            </a:r>
            <a:r>
              <a:rPr lang="zh-CN" altLang="en-US" dirty="0" smtClean="0"/>
              <a:t>甲公司为大型零售企业，为一般纳税人，适用的增值税税率为</a:t>
            </a:r>
            <a:r>
              <a:rPr lang="en-US" dirty="0" smtClean="0"/>
              <a:t>17%</a:t>
            </a:r>
            <a:r>
              <a:rPr lang="zh-CN" altLang="en-US" dirty="0" smtClean="0"/>
              <a:t>，</a:t>
            </a:r>
            <a:r>
              <a:rPr lang="en-US" dirty="0" smtClean="0"/>
              <a:t>2010</a:t>
            </a:r>
            <a:r>
              <a:rPr lang="zh-CN" altLang="en-US" dirty="0" smtClean="0"/>
              <a:t>年国庆期间，该商场进行促销，规定购物每满</a:t>
            </a:r>
            <a:r>
              <a:rPr lang="en-US" dirty="0" smtClean="0"/>
              <a:t>100</a:t>
            </a:r>
            <a:r>
              <a:rPr lang="zh-CN" altLang="en-US" dirty="0" smtClean="0"/>
              <a:t>元积</a:t>
            </a:r>
            <a:r>
              <a:rPr lang="en-US" dirty="0" smtClean="0"/>
              <a:t>10</a:t>
            </a:r>
            <a:r>
              <a:rPr lang="zh-CN" altLang="en-US" dirty="0" smtClean="0"/>
              <a:t>分，不足</a:t>
            </a:r>
            <a:r>
              <a:rPr lang="en-US" dirty="0" smtClean="0"/>
              <a:t>100</a:t>
            </a:r>
            <a:r>
              <a:rPr lang="zh-CN" altLang="en-US" dirty="0" smtClean="0"/>
              <a:t>元部分不积分，积分可在</a:t>
            </a:r>
            <a:r>
              <a:rPr lang="en-US" dirty="0" smtClean="0"/>
              <a:t>1</a:t>
            </a:r>
            <a:r>
              <a:rPr lang="zh-CN" altLang="en-US" dirty="0" smtClean="0"/>
              <a:t>年内兑换成商品，</a:t>
            </a:r>
            <a:r>
              <a:rPr lang="en-US" dirty="0" smtClean="0"/>
              <a:t>1</a:t>
            </a:r>
            <a:r>
              <a:rPr lang="zh-CN" altLang="en-US" dirty="0" smtClean="0"/>
              <a:t>个积分可抵付</a:t>
            </a:r>
            <a:r>
              <a:rPr lang="en-US" dirty="0" smtClean="0"/>
              <a:t>2</a:t>
            </a:r>
            <a:r>
              <a:rPr lang="zh-CN" altLang="en-US" dirty="0" smtClean="0"/>
              <a:t>元。某顾客购买了售价</a:t>
            </a:r>
            <a:r>
              <a:rPr lang="en-US" dirty="0" smtClean="0"/>
              <a:t>1 170</a:t>
            </a:r>
            <a:r>
              <a:rPr lang="zh-CN" altLang="en-US" dirty="0" smtClean="0"/>
              <a:t>元（含增值税）的皮包，皮包成本为</a:t>
            </a:r>
            <a:r>
              <a:rPr lang="en-US" dirty="0" smtClean="0"/>
              <a:t>600</a:t>
            </a:r>
            <a:r>
              <a:rPr lang="zh-CN" altLang="en-US" dirty="0" smtClean="0"/>
              <a:t>元，并办理了积分卡。预计该顾客将在有效期内兑换全部积分。假定</a:t>
            </a:r>
            <a:r>
              <a:rPr lang="en-US" dirty="0" smtClean="0"/>
              <a:t>2011</a:t>
            </a:r>
            <a:r>
              <a:rPr lang="zh-CN" altLang="en-US" dirty="0" smtClean="0"/>
              <a:t>年</a:t>
            </a:r>
            <a:r>
              <a:rPr lang="en-US" dirty="0" smtClean="0"/>
              <a:t>1</a:t>
            </a:r>
            <a:r>
              <a:rPr lang="zh-CN" altLang="en-US" dirty="0" smtClean="0"/>
              <a:t>月</a:t>
            </a:r>
            <a:r>
              <a:rPr lang="en-US" dirty="0" smtClean="0"/>
              <a:t>10</a:t>
            </a:r>
            <a:r>
              <a:rPr lang="zh-CN" altLang="en-US" dirty="0" smtClean="0"/>
              <a:t>日该顾客在甲公司选购一件售价</a:t>
            </a:r>
            <a:r>
              <a:rPr lang="en-US" dirty="0" smtClean="0"/>
              <a:t>160</a:t>
            </a:r>
            <a:r>
              <a:rPr lang="zh-CN" altLang="en-US" dirty="0" smtClean="0"/>
              <a:t>元（含增值税）的上衣，上衣的成本为</a:t>
            </a:r>
            <a:r>
              <a:rPr lang="en-US" dirty="0" smtClean="0"/>
              <a:t>100</a:t>
            </a:r>
            <a:r>
              <a:rPr lang="zh-CN" altLang="en-US" dirty="0" smtClean="0"/>
              <a:t>元，要求以积分卡上积分（共</a:t>
            </a:r>
            <a:r>
              <a:rPr lang="en-US" dirty="0" smtClean="0"/>
              <a:t>110</a:t>
            </a:r>
            <a:r>
              <a:rPr lang="zh-CN" altLang="en-US" dirty="0" smtClean="0"/>
              <a:t>分）抵付上衣价款。甲公司确认该顾客满足兑换条件，不考虑其他因素，下列表述不正确的是（　）。 </a:t>
            </a:r>
            <a:endParaRPr lang="zh-CN"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nSpc>
                <a:spcPct val="130000"/>
              </a:lnSpc>
            </a:pPr>
            <a:r>
              <a:rPr lang="en-US" altLang="zh-CN" b="1" dirty="0" smtClean="0">
                <a:solidFill>
                  <a:srgbClr val="19ADB7"/>
                </a:solidFill>
              </a:rPr>
              <a:t>【</a:t>
            </a:r>
            <a:r>
              <a:rPr lang="zh-CN" altLang="en-US" b="1" dirty="0" smtClean="0">
                <a:solidFill>
                  <a:srgbClr val="19ADB7"/>
                </a:solidFill>
              </a:rPr>
              <a:t>正确答案</a:t>
            </a:r>
            <a:r>
              <a:rPr lang="en-US" altLang="zh-CN" b="1" dirty="0" smtClean="0">
                <a:solidFill>
                  <a:srgbClr val="19ADB7"/>
                </a:solidFill>
              </a:rPr>
              <a:t>】</a:t>
            </a:r>
            <a:r>
              <a:rPr lang="zh-CN" altLang="en-US" dirty="0" smtClean="0"/>
              <a:t>编制</a:t>
            </a:r>
            <a:r>
              <a:rPr lang="en-US" dirty="0" smtClean="0"/>
              <a:t>A</a:t>
            </a:r>
            <a:r>
              <a:rPr lang="zh-CN" altLang="en-US" dirty="0" smtClean="0"/>
              <a:t>公司</a:t>
            </a:r>
            <a:r>
              <a:rPr lang="en-US" dirty="0" smtClean="0"/>
              <a:t>2013</a:t>
            </a:r>
            <a:r>
              <a:rPr lang="zh-CN" altLang="en-US" dirty="0" smtClean="0"/>
              <a:t>年</a:t>
            </a:r>
            <a:r>
              <a:rPr lang="en-US" dirty="0" smtClean="0"/>
              <a:t>12</a:t>
            </a:r>
            <a:r>
              <a:rPr lang="zh-CN" altLang="en-US" dirty="0" smtClean="0"/>
              <a:t>月</a:t>
            </a:r>
            <a:r>
              <a:rPr lang="en-US" dirty="0" smtClean="0"/>
              <a:t>31</a:t>
            </a:r>
            <a:r>
              <a:rPr lang="zh-CN" altLang="en-US" dirty="0" smtClean="0"/>
              <a:t>日合并财务报表的相关抵销分录</a:t>
            </a:r>
            <a:endParaRPr lang="zh-CN" altLang="en-US" dirty="0" smtClean="0"/>
          </a:p>
          <a:p>
            <a:pPr>
              <a:lnSpc>
                <a:spcPct val="130000"/>
              </a:lnSpc>
            </a:pPr>
            <a:r>
              <a:rPr lang="en-US" dirty="0" smtClean="0"/>
              <a:t>①B</a:t>
            </a:r>
            <a:r>
              <a:rPr lang="zh-CN" altLang="en-US" dirty="0" smtClean="0"/>
              <a:t>公司调整后的所有者权益总额＝</a:t>
            </a:r>
            <a:r>
              <a:rPr lang="en-US" dirty="0" smtClean="0"/>
              <a:t>7 750</a:t>
            </a:r>
            <a:r>
              <a:rPr lang="zh-CN" altLang="en-US" dirty="0" smtClean="0"/>
              <a:t>＋</a:t>
            </a:r>
            <a:r>
              <a:rPr lang="en-US" dirty="0" smtClean="0"/>
              <a:t>2 000</a:t>
            </a:r>
            <a:r>
              <a:rPr lang="zh-CN" altLang="en-US" dirty="0" smtClean="0"/>
              <a:t>＝</a:t>
            </a:r>
            <a:r>
              <a:rPr lang="en-US" dirty="0" smtClean="0"/>
              <a:t>9 750</a:t>
            </a:r>
            <a:r>
              <a:rPr lang="zh-CN" altLang="en-US" dirty="0" smtClean="0"/>
              <a:t>（万元）</a:t>
            </a:r>
            <a:endParaRPr lang="zh-CN" altLang="en-US" dirty="0" smtClean="0"/>
          </a:p>
          <a:p>
            <a:pPr>
              <a:lnSpc>
                <a:spcPct val="130000"/>
              </a:lnSpc>
            </a:pPr>
            <a:r>
              <a:rPr lang="zh-CN" altLang="en-US" dirty="0" smtClean="0"/>
              <a:t>借：股本　 　</a:t>
            </a:r>
            <a:r>
              <a:rPr lang="en-US" dirty="0" smtClean="0"/>
              <a:t>       3 000</a:t>
            </a:r>
            <a:endParaRPr lang="zh-CN" altLang="en-US" dirty="0" smtClean="0"/>
          </a:p>
          <a:p>
            <a:pPr>
              <a:lnSpc>
                <a:spcPct val="130000"/>
              </a:lnSpc>
            </a:pPr>
            <a:r>
              <a:rPr lang="zh-CN" altLang="en-US" dirty="0" smtClean="0"/>
              <a:t>　　资本公积</a:t>
            </a:r>
            <a:r>
              <a:rPr lang="en-US" dirty="0" smtClean="0"/>
              <a:t>           300</a:t>
            </a:r>
            <a:endParaRPr lang="zh-CN" altLang="en-US" dirty="0" smtClean="0"/>
          </a:p>
          <a:p>
            <a:pPr>
              <a:lnSpc>
                <a:spcPct val="130000"/>
              </a:lnSpc>
            </a:pPr>
            <a:r>
              <a:rPr lang="zh-CN" altLang="en-US" dirty="0" smtClean="0"/>
              <a:t>　　盈余公积</a:t>
            </a:r>
            <a:r>
              <a:rPr lang="en-US" dirty="0" smtClean="0"/>
              <a:t>           750</a:t>
            </a:r>
            <a:r>
              <a:rPr lang="zh-CN" altLang="en-US" dirty="0" smtClean="0"/>
              <a:t>（</a:t>
            </a:r>
            <a:r>
              <a:rPr lang="en-US" dirty="0" smtClean="0"/>
              <a:t>550</a:t>
            </a:r>
            <a:r>
              <a:rPr lang="zh-CN" altLang="en-US" dirty="0" smtClean="0"/>
              <a:t>＋</a:t>
            </a:r>
            <a:r>
              <a:rPr lang="en-US" dirty="0" smtClean="0"/>
              <a:t>200</a:t>
            </a:r>
            <a:r>
              <a:rPr lang="zh-CN" altLang="en-US" dirty="0" smtClean="0"/>
              <a:t>）</a:t>
            </a:r>
            <a:endParaRPr lang="zh-CN" altLang="en-US" dirty="0" smtClean="0"/>
          </a:p>
          <a:p>
            <a:pPr>
              <a:lnSpc>
                <a:spcPct val="130000"/>
              </a:lnSpc>
            </a:pPr>
            <a:r>
              <a:rPr lang="zh-CN" altLang="en-US" dirty="0" smtClean="0"/>
              <a:t>　　未分配利润　 </a:t>
            </a:r>
            <a:r>
              <a:rPr lang="en-US" dirty="0" smtClean="0"/>
              <a:t>5 700</a:t>
            </a:r>
            <a:r>
              <a:rPr lang="zh-CN" altLang="en-US" dirty="0" smtClean="0"/>
              <a:t>（</a:t>
            </a:r>
            <a:r>
              <a:rPr lang="en-US" dirty="0" smtClean="0"/>
              <a:t>3 900</a:t>
            </a:r>
            <a:r>
              <a:rPr lang="zh-CN" altLang="en-US" dirty="0" smtClean="0"/>
              <a:t>＋</a:t>
            </a:r>
            <a:r>
              <a:rPr lang="en-US" dirty="0" smtClean="0">
                <a:solidFill>
                  <a:srgbClr val="19ADB7"/>
                </a:solidFill>
              </a:rPr>
              <a:t>2 000</a:t>
            </a:r>
            <a:r>
              <a:rPr lang="zh-CN" altLang="en-US" dirty="0" smtClean="0">
                <a:solidFill>
                  <a:srgbClr val="19ADB7"/>
                </a:solidFill>
              </a:rPr>
              <a:t>－</a:t>
            </a:r>
            <a:r>
              <a:rPr lang="en-US" dirty="0" smtClean="0">
                <a:solidFill>
                  <a:srgbClr val="19ADB7"/>
                </a:solidFill>
              </a:rPr>
              <a:t>200</a:t>
            </a:r>
            <a:r>
              <a:rPr lang="zh-CN" altLang="en-US" dirty="0" smtClean="0"/>
              <a:t>）</a:t>
            </a:r>
            <a:endParaRPr lang="zh-CN" altLang="en-US" dirty="0" smtClean="0"/>
          </a:p>
          <a:p>
            <a:pPr>
              <a:lnSpc>
                <a:spcPct val="130000"/>
              </a:lnSpc>
            </a:pPr>
            <a:r>
              <a:rPr lang="zh-CN" altLang="en-US" dirty="0" smtClean="0"/>
              <a:t>　　商誉                  </a:t>
            </a:r>
            <a:r>
              <a:rPr lang="en-US" dirty="0" smtClean="0"/>
              <a:t>600</a:t>
            </a:r>
            <a:endParaRPr lang="zh-CN" altLang="en-US" dirty="0" smtClean="0"/>
          </a:p>
          <a:p>
            <a:pPr>
              <a:lnSpc>
                <a:spcPct val="130000"/>
              </a:lnSpc>
            </a:pPr>
            <a:r>
              <a:rPr lang="zh-CN" altLang="en-US" dirty="0" smtClean="0"/>
              <a:t>　　贷：长期股权投资　　 　</a:t>
            </a:r>
            <a:r>
              <a:rPr lang="en-US" dirty="0" smtClean="0"/>
              <a:t>8 400</a:t>
            </a:r>
            <a:r>
              <a:rPr lang="zh-CN" altLang="en-US" dirty="0" smtClean="0"/>
              <a:t>（</a:t>
            </a:r>
            <a:r>
              <a:rPr lang="en-US" dirty="0" smtClean="0"/>
              <a:t>6 000</a:t>
            </a:r>
            <a:r>
              <a:rPr lang="zh-CN" altLang="en-US" dirty="0" smtClean="0"/>
              <a:t>＋</a:t>
            </a:r>
            <a:r>
              <a:rPr lang="en-US" dirty="0" smtClean="0"/>
              <a:t>2 400</a:t>
            </a:r>
            <a:r>
              <a:rPr lang="zh-CN" altLang="en-US" dirty="0" smtClean="0"/>
              <a:t>）</a:t>
            </a:r>
            <a:endParaRPr lang="zh-CN" altLang="en-US" dirty="0" smtClean="0"/>
          </a:p>
          <a:p>
            <a:pPr>
              <a:lnSpc>
                <a:spcPct val="130000"/>
              </a:lnSpc>
            </a:pPr>
            <a:r>
              <a:rPr lang="zh-CN" altLang="en-US" dirty="0" smtClean="0"/>
              <a:t>　　　　少数股东权益　　 　</a:t>
            </a:r>
            <a:r>
              <a:rPr lang="en-US" dirty="0" smtClean="0"/>
              <a:t>1 950</a:t>
            </a:r>
            <a:r>
              <a:rPr lang="zh-CN" altLang="en-US" dirty="0" smtClean="0"/>
              <a:t>（</a:t>
            </a:r>
            <a:r>
              <a:rPr lang="en-US" dirty="0" smtClean="0"/>
              <a:t>9 750×20</a:t>
            </a:r>
            <a:r>
              <a:rPr lang="zh-CN" altLang="en-US" dirty="0" smtClean="0"/>
              <a:t>％）（</a:t>
            </a:r>
            <a:r>
              <a:rPr lang="en-US" dirty="0" smtClean="0"/>
              <a:t>1</a:t>
            </a:r>
            <a:r>
              <a:rPr lang="zh-CN" altLang="en-US" dirty="0" smtClean="0"/>
              <a:t>分）</a:t>
            </a:r>
            <a:endParaRPr lang="zh-CN"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②</a:t>
            </a:r>
            <a:r>
              <a:rPr lang="zh-CN" altLang="en-US" dirty="0" smtClean="0"/>
              <a:t>借：投资收益　　</a:t>
            </a:r>
            <a:r>
              <a:rPr lang="en-US" dirty="0" smtClean="0"/>
              <a:t>              1 600</a:t>
            </a:r>
            <a:endParaRPr lang="zh-CN" altLang="en-US" dirty="0" smtClean="0"/>
          </a:p>
          <a:p>
            <a:r>
              <a:rPr lang="zh-CN" altLang="en-US" dirty="0" smtClean="0"/>
              <a:t>　　　少数股东损益　　</a:t>
            </a:r>
            <a:r>
              <a:rPr lang="en-US" dirty="0" smtClean="0"/>
              <a:t>          400</a:t>
            </a:r>
            <a:endParaRPr lang="zh-CN" altLang="en-US" dirty="0" smtClean="0"/>
          </a:p>
          <a:p>
            <a:r>
              <a:rPr lang="zh-CN" altLang="en-US" dirty="0" smtClean="0"/>
              <a:t>　　　未分配利润</a:t>
            </a:r>
            <a:r>
              <a:rPr lang="en-US" dirty="0" smtClean="0"/>
              <a:t>——</a:t>
            </a:r>
            <a:r>
              <a:rPr lang="zh-CN" altLang="en-US" dirty="0" smtClean="0"/>
              <a:t>年初　</a:t>
            </a:r>
            <a:r>
              <a:rPr lang="en-US" dirty="0" smtClean="0"/>
              <a:t>3 900</a:t>
            </a:r>
            <a:endParaRPr lang="zh-CN" altLang="en-US" dirty="0" smtClean="0"/>
          </a:p>
          <a:p>
            <a:r>
              <a:rPr lang="zh-CN" altLang="en-US" dirty="0" smtClean="0"/>
              <a:t>　　　贷：提取盈余公积                   </a:t>
            </a:r>
            <a:r>
              <a:rPr lang="en-US" dirty="0" smtClean="0"/>
              <a:t> 200</a:t>
            </a:r>
            <a:endParaRPr lang="zh-CN" altLang="en-US" dirty="0" smtClean="0"/>
          </a:p>
          <a:p>
            <a:r>
              <a:rPr lang="zh-CN" altLang="en-US" dirty="0" smtClean="0"/>
              <a:t>　　　　　未分配利润</a:t>
            </a:r>
            <a:r>
              <a:rPr lang="en-US" dirty="0" smtClean="0"/>
              <a:t>——</a:t>
            </a:r>
            <a:r>
              <a:rPr lang="zh-CN" altLang="en-US" dirty="0" smtClean="0"/>
              <a:t>年末　　</a:t>
            </a:r>
            <a:r>
              <a:rPr lang="en-US" dirty="0" smtClean="0"/>
              <a:t> 5700</a:t>
            </a:r>
            <a:r>
              <a:rPr lang="zh-CN" altLang="en-US" dirty="0" smtClean="0"/>
              <a:t>（</a:t>
            </a:r>
            <a:r>
              <a:rPr lang="en-US" dirty="0" smtClean="0"/>
              <a:t>1</a:t>
            </a:r>
            <a:r>
              <a:rPr lang="zh-CN" altLang="en-US" dirty="0" smtClean="0"/>
              <a:t>分）</a:t>
            </a:r>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③</a:t>
            </a:r>
            <a:r>
              <a:rPr lang="zh-CN" altLang="en-US" dirty="0" smtClean="0"/>
              <a:t>借：未分配利润</a:t>
            </a:r>
            <a:r>
              <a:rPr lang="en-US" dirty="0" smtClean="0"/>
              <a:t>——</a:t>
            </a:r>
            <a:r>
              <a:rPr lang="zh-CN" altLang="en-US" dirty="0" smtClean="0"/>
              <a:t>年初</a:t>
            </a:r>
            <a:r>
              <a:rPr lang="en-US" dirty="0" smtClean="0"/>
              <a:t>  120</a:t>
            </a:r>
            <a:endParaRPr lang="zh-CN" altLang="en-US" dirty="0" smtClean="0"/>
          </a:p>
          <a:p>
            <a:r>
              <a:rPr lang="zh-CN" altLang="en-US" dirty="0" smtClean="0"/>
              <a:t>　　　贷：固定资产</a:t>
            </a:r>
            <a:r>
              <a:rPr lang="en-US" dirty="0" smtClean="0"/>
              <a:t>——</a:t>
            </a:r>
            <a:r>
              <a:rPr lang="zh-CN" altLang="en-US" dirty="0" smtClean="0"/>
              <a:t>原价</a:t>
            </a:r>
            <a:r>
              <a:rPr lang="en-US" dirty="0" smtClean="0"/>
              <a:t>     120</a:t>
            </a:r>
            <a:r>
              <a:rPr lang="zh-CN" altLang="en-US" dirty="0" smtClean="0"/>
              <a:t>（</a:t>
            </a:r>
            <a:r>
              <a:rPr lang="en-US" dirty="0" smtClean="0"/>
              <a:t>0.5</a:t>
            </a:r>
            <a:r>
              <a:rPr lang="zh-CN" altLang="en-US" dirty="0" smtClean="0"/>
              <a:t>分）</a:t>
            </a:r>
            <a:endParaRPr lang="zh-CN" altLang="en-US" dirty="0" smtClean="0"/>
          </a:p>
          <a:p>
            <a:r>
              <a:rPr lang="zh-CN" altLang="en-US" dirty="0" smtClean="0"/>
              <a:t>借：固定资产</a:t>
            </a:r>
            <a:r>
              <a:rPr lang="en-US" dirty="0" smtClean="0"/>
              <a:t>——</a:t>
            </a:r>
            <a:r>
              <a:rPr lang="zh-CN" altLang="en-US" dirty="0" smtClean="0"/>
              <a:t>累计折旧    </a:t>
            </a:r>
            <a:r>
              <a:rPr lang="en-US" dirty="0" smtClean="0"/>
              <a:t> 7</a:t>
            </a:r>
            <a:r>
              <a:rPr lang="zh-CN" altLang="en-US" dirty="0" smtClean="0"/>
              <a:t>（</a:t>
            </a:r>
            <a:r>
              <a:rPr lang="en-US" dirty="0" smtClean="0"/>
              <a:t>120/10×7/12</a:t>
            </a:r>
            <a:r>
              <a:rPr lang="zh-CN" altLang="en-US" dirty="0" smtClean="0"/>
              <a:t>）</a:t>
            </a:r>
            <a:endParaRPr lang="zh-CN" altLang="en-US" dirty="0" smtClean="0"/>
          </a:p>
          <a:p>
            <a:r>
              <a:rPr lang="zh-CN" altLang="en-US" dirty="0" smtClean="0"/>
              <a:t>　　贷：未分配利润</a:t>
            </a:r>
            <a:r>
              <a:rPr lang="en-US" dirty="0" smtClean="0"/>
              <a:t>——</a:t>
            </a:r>
            <a:r>
              <a:rPr lang="zh-CN" altLang="en-US" dirty="0" smtClean="0"/>
              <a:t>年初</a:t>
            </a:r>
            <a:r>
              <a:rPr lang="en-US" dirty="0" smtClean="0"/>
              <a:t>         7</a:t>
            </a:r>
            <a:r>
              <a:rPr lang="zh-CN" altLang="en-US" dirty="0" smtClean="0"/>
              <a:t>（</a:t>
            </a:r>
            <a:r>
              <a:rPr lang="en-US" dirty="0" smtClean="0"/>
              <a:t>0.5</a:t>
            </a:r>
            <a:r>
              <a:rPr lang="zh-CN" altLang="en-US" dirty="0" smtClean="0"/>
              <a:t>分）</a:t>
            </a:r>
            <a:endParaRPr lang="zh-CN" altLang="en-US" dirty="0" smtClean="0"/>
          </a:p>
          <a:p>
            <a:r>
              <a:rPr lang="zh-CN" altLang="en-US" dirty="0" smtClean="0"/>
              <a:t>借：递延所得税资产</a:t>
            </a:r>
            <a:r>
              <a:rPr lang="en-US" dirty="0" smtClean="0"/>
              <a:t>             28.25</a:t>
            </a:r>
            <a:endParaRPr lang="zh-CN" altLang="en-US" dirty="0" smtClean="0"/>
          </a:p>
          <a:p>
            <a:r>
              <a:rPr lang="zh-CN" altLang="en-US" dirty="0" smtClean="0"/>
              <a:t>　　贷：未分配利润</a:t>
            </a:r>
            <a:r>
              <a:rPr lang="en-US" dirty="0" smtClean="0"/>
              <a:t>——</a:t>
            </a:r>
            <a:r>
              <a:rPr lang="zh-CN" altLang="en-US" dirty="0" smtClean="0"/>
              <a:t>年初</a:t>
            </a:r>
            <a:r>
              <a:rPr lang="en-US" dirty="0" smtClean="0"/>
              <a:t>       28.25</a:t>
            </a:r>
            <a:r>
              <a:rPr lang="zh-CN" altLang="en-US" dirty="0" smtClean="0"/>
              <a:t>（</a:t>
            </a:r>
            <a:r>
              <a:rPr lang="en-US" dirty="0" smtClean="0"/>
              <a:t>0.5</a:t>
            </a:r>
            <a:r>
              <a:rPr lang="zh-CN" altLang="en-US" dirty="0" smtClean="0"/>
              <a:t>分）</a:t>
            </a:r>
            <a:endParaRPr lang="zh-CN" altLang="en-US" dirty="0" smtClean="0"/>
          </a:p>
          <a:p>
            <a:r>
              <a:rPr lang="zh-CN" altLang="en-US" dirty="0" smtClean="0"/>
              <a:t>借：少数股东权益</a:t>
            </a:r>
            <a:r>
              <a:rPr lang="en-US" dirty="0" smtClean="0"/>
              <a:t> 16.95[</a:t>
            </a:r>
            <a:r>
              <a:rPr lang="zh-CN" altLang="en-US" dirty="0" smtClean="0"/>
              <a:t>（</a:t>
            </a:r>
            <a:r>
              <a:rPr lang="en-US" dirty="0" smtClean="0"/>
              <a:t>120-30-7+1.75</a:t>
            </a:r>
            <a:r>
              <a:rPr lang="zh-CN" altLang="en-US" dirty="0" smtClean="0"/>
              <a:t>）</a:t>
            </a:r>
            <a:r>
              <a:rPr lang="en-US" dirty="0" smtClean="0"/>
              <a:t>×20%]</a:t>
            </a:r>
            <a:endParaRPr lang="zh-CN" altLang="en-US" dirty="0" smtClean="0"/>
          </a:p>
          <a:p>
            <a:r>
              <a:rPr lang="zh-CN" altLang="en-US" dirty="0" smtClean="0"/>
              <a:t>　　贷：未分配利润</a:t>
            </a:r>
            <a:r>
              <a:rPr lang="en-US" dirty="0" smtClean="0"/>
              <a:t>——</a:t>
            </a:r>
            <a:r>
              <a:rPr lang="zh-CN" altLang="en-US" dirty="0" smtClean="0"/>
              <a:t>年初</a:t>
            </a:r>
            <a:r>
              <a:rPr lang="en-US" dirty="0" smtClean="0"/>
              <a:t>       16.95</a:t>
            </a:r>
            <a:r>
              <a:rPr lang="zh-CN" altLang="en-US" dirty="0" smtClean="0"/>
              <a:t>（</a:t>
            </a:r>
            <a:r>
              <a:rPr lang="en-US" dirty="0" smtClean="0"/>
              <a:t>0.5</a:t>
            </a:r>
            <a:r>
              <a:rPr lang="zh-CN" altLang="en-US" dirty="0" smtClean="0"/>
              <a:t>分）</a:t>
            </a:r>
            <a:endParaRPr lang="zh-CN"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借：固定资产</a:t>
            </a:r>
            <a:r>
              <a:rPr lang="en-US" dirty="0" smtClean="0"/>
              <a:t>——</a:t>
            </a:r>
            <a:r>
              <a:rPr lang="zh-CN" altLang="en-US" dirty="0" smtClean="0"/>
              <a:t>累计折旧   </a:t>
            </a:r>
            <a:r>
              <a:rPr lang="en-US" dirty="0" smtClean="0"/>
              <a:t> 12</a:t>
            </a:r>
            <a:r>
              <a:rPr lang="zh-CN" altLang="en-US" dirty="0" smtClean="0"/>
              <a:t>（</a:t>
            </a:r>
            <a:r>
              <a:rPr lang="en-US" dirty="0" smtClean="0"/>
              <a:t>120/10</a:t>
            </a:r>
            <a:r>
              <a:rPr lang="zh-CN" altLang="en-US" dirty="0" smtClean="0"/>
              <a:t>）</a:t>
            </a:r>
            <a:endParaRPr lang="zh-CN" altLang="en-US" dirty="0" smtClean="0"/>
          </a:p>
          <a:p>
            <a:r>
              <a:rPr lang="zh-CN" altLang="en-US" dirty="0" smtClean="0"/>
              <a:t>　　贷：管理费用                             </a:t>
            </a:r>
            <a:r>
              <a:rPr lang="en-US" dirty="0" smtClean="0"/>
              <a:t> 12</a:t>
            </a:r>
            <a:r>
              <a:rPr lang="zh-CN" altLang="en-US" dirty="0" smtClean="0"/>
              <a:t>（</a:t>
            </a:r>
            <a:r>
              <a:rPr lang="en-US" dirty="0" smtClean="0"/>
              <a:t>0.5</a:t>
            </a:r>
            <a:r>
              <a:rPr lang="zh-CN" altLang="en-US" dirty="0" smtClean="0"/>
              <a:t>分）</a:t>
            </a:r>
            <a:endParaRPr lang="zh-CN" altLang="en-US" dirty="0" smtClean="0"/>
          </a:p>
          <a:p>
            <a:r>
              <a:rPr lang="zh-CN" altLang="en-US" dirty="0" smtClean="0"/>
              <a:t>借：所得税费用</a:t>
            </a:r>
            <a:r>
              <a:rPr lang="en-US" dirty="0" smtClean="0"/>
              <a:t>                       3</a:t>
            </a:r>
            <a:endParaRPr lang="zh-CN" altLang="en-US" dirty="0" smtClean="0"/>
          </a:p>
          <a:p>
            <a:r>
              <a:rPr lang="zh-CN" altLang="en-US" dirty="0" smtClean="0"/>
              <a:t>　　贷：递延所得税资产</a:t>
            </a:r>
            <a:r>
              <a:rPr lang="en-US" dirty="0" smtClean="0"/>
              <a:t>                      3</a:t>
            </a:r>
            <a:r>
              <a:rPr lang="zh-CN" altLang="en-US" dirty="0" smtClean="0"/>
              <a:t>（</a:t>
            </a:r>
            <a:r>
              <a:rPr lang="en-US" dirty="0" smtClean="0"/>
              <a:t>0.5</a:t>
            </a:r>
            <a:r>
              <a:rPr lang="zh-CN" altLang="en-US" dirty="0" smtClean="0"/>
              <a:t>分）</a:t>
            </a:r>
            <a:endParaRPr lang="zh-CN" altLang="en-US" dirty="0" smtClean="0"/>
          </a:p>
          <a:p>
            <a:r>
              <a:rPr lang="zh-CN" altLang="en-US" dirty="0" smtClean="0"/>
              <a:t>借：少数股东损益</a:t>
            </a:r>
            <a:r>
              <a:rPr lang="en-US" dirty="0" smtClean="0"/>
              <a:t>                    1.8[</a:t>
            </a:r>
            <a:r>
              <a:rPr lang="zh-CN" altLang="en-US" dirty="0" smtClean="0"/>
              <a:t>（</a:t>
            </a:r>
            <a:r>
              <a:rPr lang="en-US" dirty="0" smtClean="0"/>
              <a:t>12-3</a:t>
            </a:r>
            <a:r>
              <a:rPr lang="zh-CN" altLang="en-US" dirty="0" smtClean="0"/>
              <a:t>）</a:t>
            </a:r>
            <a:r>
              <a:rPr lang="en-US" dirty="0" smtClean="0"/>
              <a:t>×20%]</a:t>
            </a:r>
            <a:endParaRPr lang="zh-CN" altLang="en-US" dirty="0" smtClean="0"/>
          </a:p>
          <a:p>
            <a:r>
              <a:rPr lang="zh-CN" altLang="en-US" dirty="0" smtClean="0"/>
              <a:t>　　贷：少数股东权益</a:t>
            </a:r>
            <a:r>
              <a:rPr lang="en-US" dirty="0" smtClean="0"/>
              <a:t>                         1.8</a:t>
            </a:r>
            <a:r>
              <a:rPr lang="zh-CN" altLang="en-US" dirty="0" smtClean="0"/>
              <a:t>（</a:t>
            </a:r>
            <a:r>
              <a:rPr lang="en-US" dirty="0" smtClean="0"/>
              <a:t>0.5</a:t>
            </a:r>
            <a:r>
              <a:rPr lang="zh-CN" altLang="en-US" dirty="0" smtClean="0"/>
              <a:t>分）</a:t>
            </a:r>
            <a:endParaRPr lang="zh-CN"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nSpc>
                <a:spcPct val="130000"/>
              </a:lnSpc>
            </a:pPr>
            <a:r>
              <a:rPr lang="en-US" dirty="0" smtClean="0"/>
              <a:t>④</a:t>
            </a:r>
            <a:r>
              <a:rPr lang="zh-CN" altLang="en-US" dirty="0" smtClean="0"/>
              <a:t>借：未分配利润</a:t>
            </a:r>
            <a:r>
              <a:rPr lang="en-US" dirty="0" smtClean="0"/>
              <a:t>——</a:t>
            </a:r>
            <a:r>
              <a:rPr lang="zh-CN" altLang="en-US" dirty="0" smtClean="0"/>
              <a:t>年初</a:t>
            </a:r>
            <a:r>
              <a:rPr lang="en-US" dirty="0" smtClean="0"/>
              <a:t>           45</a:t>
            </a:r>
            <a:endParaRPr lang="zh-CN" altLang="en-US" dirty="0" smtClean="0"/>
          </a:p>
          <a:p>
            <a:pPr>
              <a:lnSpc>
                <a:spcPct val="130000"/>
              </a:lnSpc>
            </a:pPr>
            <a:r>
              <a:rPr lang="zh-CN" altLang="en-US" dirty="0" smtClean="0"/>
              <a:t>　　　贷：营业成本　　　　　　　　　</a:t>
            </a:r>
            <a:r>
              <a:rPr lang="en-US" dirty="0" smtClean="0"/>
              <a:t> 45</a:t>
            </a:r>
            <a:r>
              <a:rPr lang="zh-CN" altLang="en-US" dirty="0" smtClean="0"/>
              <a:t>（</a:t>
            </a:r>
            <a:r>
              <a:rPr lang="en-US" dirty="0" smtClean="0"/>
              <a:t>0.5</a:t>
            </a:r>
            <a:r>
              <a:rPr lang="zh-CN" altLang="en-US" dirty="0" smtClean="0"/>
              <a:t>分）</a:t>
            </a:r>
            <a:endParaRPr lang="zh-CN" altLang="en-US" dirty="0" smtClean="0"/>
          </a:p>
          <a:p>
            <a:pPr>
              <a:lnSpc>
                <a:spcPct val="130000"/>
              </a:lnSpc>
            </a:pPr>
            <a:r>
              <a:rPr lang="zh-CN" altLang="en-US" dirty="0" smtClean="0">
                <a:solidFill>
                  <a:srgbClr val="19ADB7"/>
                </a:solidFill>
              </a:rPr>
              <a:t>借：存货</a:t>
            </a:r>
            <a:r>
              <a:rPr lang="en-US" dirty="0" smtClean="0">
                <a:solidFill>
                  <a:srgbClr val="19ADB7"/>
                </a:solidFill>
              </a:rPr>
              <a:t>——</a:t>
            </a:r>
            <a:r>
              <a:rPr lang="zh-CN" altLang="en-US" dirty="0" smtClean="0">
                <a:solidFill>
                  <a:srgbClr val="19ADB7"/>
                </a:solidFill>
              </a:rPr>
              <a:t>存货跌价准备</a:t>
            </a:r>
            <a:r>
              <a:rPr lang="en-US" dirty="0" smtClean="0">
                <a:solidFill>
                  <a:srgbClr val="19ADB7"/>
                </a:solidFill>
              </a:rPr>
              <a:t>           35</a:t>
            </a:r>
            <a:endParaRPr lang="zh-CN" altLang="en-US" dirty="0" smtClean="0">
              <a:solidFill>
                <a:srgbClr val="19ADB7"/>
              </a:solidFill>
            </a:endParaRPr>
          </a:p>
          <a:p>
            <a:pPr>
              <a:lnSpc>
                <a:spcPct val="130000"/>
              </a:lnSpc>
            </a:pPr>
            <a:r>
              <a:rPr lang="zh-CN" altLang="en-US" dirty="0" smtClean="0">
                <a:solidFill>
                  <a:srgbClr val="19ADB7"/>
                </a:solidFill>
              </a:rPr>
              <a:t>　　贷：未分配利润</a:t>
            </a:r>
            <a:r>
              <a:rPr lang="en-US" dirty="0" smtClean="0">
                <a:solidFill>
                  <a:srgbClr val="19ADB7"/>
                </a:solidFill>
              </a:rPr>
              <a:t>——</a:t>
            </a:r>
            <a:r>
              <a:rPr lang="zh-CN" altLang="en-US" dirty="0" smtClean="0">
                <a:solidFill>
                  <a:srgbClr val="19ADB7"/>
                </a:solidFill>
              </a:rPr>
              <a:t>年初</a:t>
            </a:r>
            <a:r>
              <a:rPr lang="en-US" dirty="0" smtClean="0">
                <a:solidFill>
                  <a:srgbClr val="19ADB7"/>
                </a:solidFill>
              </a:rPr>
              <a:t> </a:t>
            </a:r>
            <a:r>
              <a:rPr lang="zh-CN" altLang="en-US" dirty="0" smtClean="0">
                <a:solidFill>
                  <a:srgbClr val="19ADB7"/>
                </a:solidFill>
              </a:rPr>
              <a:t>　　　　   </a:t>
            </a:r>
            <a:r>
              <a:rPr lang="en-US" dirty="0" smtClean="0">
                <a:solidFill>
                  <a:srgbClr val="19ADB7"/>
                </a:solidFill>
              </a:rPr>
              <a:t>35</a:t>
            </a:r>
            <a:r>
              <a:rPr lang="zh-CN" altLang="en-US" dirty="0" smtClean="0">
                <a:solidFill>
                  <a:srgbClr val="19ADB7"/>
                </a:solidFill>
              </a:rPr>
              <a:t>（</a:t>
            </a:r>
            <a:r>
              <a:rPr lang="en-US" dirty="0" smtClean="0">
                <a:solidFill>
                  <a:srgbClr val="19ADB7"/>
                </a:solidFill>
              </a:rPr>
              <a:t>0.5</a:t>
            </a:r>
            <a:r>
              <a:rPr lang="zh-CN" altLang="en-US" dirty="0" smtClean="0">
                <a:solidFill>
                  <a:srgbClr val="19ADB7"/>
                </a:solidFill>
              </a:rPr>
              <a:t>分）</a:t>
            </a:r>
            <a:endParaRPr lang="zh-CN" altLang="en-US" dirty="0" smtClean="0">
              <a:solidFill>
                <a:srgbClr val="19ADB7"/>
              </a:solidFill>
            </a:endParaRPr>
          </a:p>
          <a:p>
            <a:pPr>
              <a:lnSpc>
                <a:spcPct val="130000"/>
              </a:lnSpc>
            </a:pPr>
            <a:r>
              <a:rPr lang="zh-CN" altLang="en-US" dirty="0" smtClean="0"/>
              <a:t>借：递延所得税资产</a:t>
            </a:r>
            <a:r>
              <a:rPr lang="en-US" dirty="0" smtClean="0"/>
              <a:t>                        2.5</a:t>
            </a:r>
            <a:endParaRPr lang="zh-CN" altLang="en-US" dirty="0" smtClean="0"/>
          </a:p>
          <a:p>
            <a:pPr>
              <a:lnSpc>
                <a:spcPct val="130000"/>
              </a:lnSpc>
            </a:pPr>
            <a:r>
              <a:rPr lang="zh-CN" altLang="en-US" dirty="0" smtClean="0"/>
              <a:t>　　贷：未分配利润</a:t>
            </a:r>
            <a:r>
              <a:rPr lang="en-US" dirty="0" smtClean="0"/>
              <a:t>——</a:t>
            </a:r>
            <a:r>
              <a:rPr lang="zh-CN" altLang="en-US" dirty="0" smtClean="0"/>
              <a:t>年初</a:t>
            </a:r>
            <a:r>
              <a:rPr lang="en-US" dirty="0" smtClean="0"/>
              <a:t>                    2.5</a:t>
            </a:r>
            <a:r>
              <a:rPr lang="zh-CN" altLang="en-US" dirty="0" smtClean="0"/>
              <a:t>（</a:t>
            </a:r>
            <a:r>
              <a:rPr lang="en-US" dirty="0" smtClean="0"/>
              <a:t>0.5</a:t>
            </a:r>
            <a:r>
              <a:rPr lang="zh-CN" altLang="en-US" dirty="0" smtClean="0"/>
              <a:t>分）</a:t>
            </a:r>
            <a:endParaRPr lang="zh-CN" altLang="en-US" dirty="0" smtClean="0"/>
          </a:p>
          <a:p>
            <a:pPr>
              <a:lnSpc>
                <a:spcPct val="130000"/>
              </a:lnSpc>
            </a:pPr>
            <a:r>
              <a:rPr lang="zh-CN" altLang="en-US" dirty="0" smtClean="0">
                <a:solidFill>
                  <a:srgbClr val="19ADB7"/>
                </a:solidFill>
              </a:rPr>
              <a:t>借：营业成本</a:t>
            </a:r>
            <a:r>
              <a:rPr lang="en-US" dirty="0" smtClean="0">
                <a:solidFill>
                  <a:srgbClr val="19ADB7"/>
                </a:solidFill>
              </a:rPr>
              <a:t>                                35</a:t>
            </a:r>
            <a:endParaRPr lang="zh-CN" altLang="en-US" dirty="0" smtClean="0">
              <a:solidFill>
                <a:srgbClr val="19ADB7"/>
              </a:solidFill>
            </a:endParaRPr>
          </a:p>
          <a:p>
            <a:pPr>
              <a:lnSpc>
                <a:spcPct val="130000"/>
              </a:lnSpc>
            </a:pPr>
            <a:r>
              <a:rPr lang="zh-CN" altLang="en-US" dirty="0" smtClean="0">
                <a:solidFill>
                  <a:srgbClr val="19ADB7"/>
                </a:solidFill>
              </a:rPr>
              <a:t>　　贷：存货</a:t>
            </a:r>
            <a:r>
              <a:rPr lang="en-US" dirty="0" smtClean="0">
                <a:solidFill>
                  <a:srgbClr val="19ADB7"/>
                </a:solidFill>
              </a:rPr>
              <a:t>——</a:t>
            </a:r>
            <a:r>
              <a:rPr lang="zh-CN" altLang="en-US" dirty="0" smtClean="0">
                <a:solidFill>
                  <a:srgbClr val="19ADB7"/>
                </a:solidFill>
              </a:rPr>
              <a:t>存货跌价准备</a:t>
            </a:r>
            <a:r>
              <a:rPr lang="en-US" dirty="0" smtClean="0">
                <a:solidFill>
                  <a:srgbClr val="19ADB7"/>
                </a:solidFill>
              </a:rPr>
              <a:t>               35</a:t>
            </a:r>
            <a:r>
              <a:rPr lang="zh-CN" altLang="en-US" dirty="0" smtClean="0">
                <a:solidFill>
                  <a:srgbClr val="19ADB7"/>
                </a:solidFill>
              </a:rPr>
              <a:t>（</a:t>
            </a:r>
            <a:r>
              <a:rPr lang="en-US" dirty="0" smtClean="0">
                <a:solidFill>
                  <a:srgbClr val="19ADB7"/>
                </a:solidFill>
              </a:rPr>
              <a:t>0.5</a:t>
            </a:r>
            <a:r>
              <a:rPr lang="zh-CN" altLang="en-US" dirty="0" smtClean="0">
                <a:solidFill>
                  <a:srgbClr val="19ADB7"/>
                </a:solidFill>
              </a:rPr>
              <a:t>分）</a:t>
            </a:r>
            <a:endParaRPr lang="zh-CN" altLang="en-US" dirty="0" smtClean="0">
              <a:solidFill>
                <a:srgbClr val="19ADB7"/>
              </a:solidFill>
            </a:endParaRPr>
          </a:p>
          <a:p>
            <a:pPr>
              <a:lnSpc>
                <a:spcPct val="130000"/>
              </a:lnSpc>
            </a:pPr>
            <a:r>
              <a:rPr lang="zh-CN" altLang="en-US" dirty="0" smtClean="0"/>
              <a:t>借：所得税费用</a:t>
            </a:r>
            <a:r>
              <a:rPr lang="en-US" dirty="0" smtClean="0"/>
              <a:t>                               2.5</a:t>
            </a:r>
            <a:endParaRPr lang="zh-CN" altLang="en-US" dirty="0" smtClean="0"/>
          </a:p>
          <a:p>
            <a:pPr>
              <a:lnSpc>
                <a:spcPct val="130000"/>
              </a:lnSpc>
            </a:pPr>
            <a:r>
              <a:rPr lang="zh-CN" altLang="en-US" dirty="0" smtClean="0"/>
              <a:t>　　贷：递延所得税资产</a:t>
            </a:r>
            <a:r>
              <a:rPr lang="en-US" dirty="0" smtClean="0"/>
              <a:t>                            2.5</a:t>
            </a:r>
            <a:r>
              <a:rPr lang="zh-CN" altLang="en-US" dirty="0" smtClean="0"/>
              <a:t>（</a:t>
            </a:r>
            <a:r>
              <a:rPr lang="en-US" dirty="0" smtClean="0"/>
              <a:t>0.5</a:t>
            </a:r>
            <a:r>
              <a:rPr lang="zh-CN" altLang="en-US" dirty="0" smtClean="0"/>
              <a:t>分）</a:t>
            </a:r>
            <a:r>
              <a:rPr lang="en-US" dirty="0" smtClean="0"/>
              <a:t> </a:t>
            </a:r>
            <a:endParaRPr lang="zh-CN"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Documents and Settings\kejian\桌面\模板\会计logo（黑）.png"/>
          <p:cNvPicPr>
            <a:picLocks noChangeAspect="1" noChangeArrowheads="1"/>
          </p:cNvPicPr>
          <p:nvPr/>
        </p:nvPicPr>
        <p:blipFill>
          <a:blip r:embed="rId2" cstate="print"/>
          <a:srcRect/>
          <a:stretch>
            <a:fillRect/>
          </a:stretch>
        </p:blipFill>
        <p:spPr bwMode="auto">
          <a:xfrm>
            <a:off x="7326341" y="150798"/>
            <a:ext cx="1389063" cy="37782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gn="just"/>
            <a:r>
              <a:rPr lang="en-US" dirty="0" smtClean="0"/>
              <a:t>A.2010</a:t>
            </a:r>
            <a:r>
              <a:rPr lang="zh-CN" altLang="en-US" dirty="0" smtClean="0"/>
              <a:t>年销售皮包时应确认的收入为</a:t>
            </a:r>
            <a:r>
              <a:rPr lang="en-US" dirty="0" smtClean="0"/>
              <a:t>780</a:t>
            </a:r>
            <a:r>
              <a:rPr lang="zh-CN" altLang="en-US" dirty="0" smtClean="0"/>
              <a:t>元</a:t>
            </a:r>
            <a:r>
              <a:rPr lang="en-US" dirty="0" smtClean="0"/>
              <a:t> </a:t>
            </a:r>
            <a:endParaRPr lang="zh-CN" altLang="en-US" dirty="0" smtClean="0"/>
          </a:p>
          <a:p>
            <a:pPr algn="just"/>
            <a:r>
              <a:rPr lang="en-US" dirty="0" smtClean="0"/>
              <a:t>B.2010</a:t>
            </a:r>
            <a:r>
              <a:rPr lang="zh-CN" altLang="en-US" dirty="0" smtClean="0"/>
              <a:t>年销售皮包时应确认的递延收益为</a:t>
            </a:r>
            <a:r>
              <a:rPr lang="en-US" dirty="0" smtClean="0"/>
              <a:t>220</a:t>
            </a:r>
            <a:r>
              <a:rPr lang="zh-CN" altLang="en-US" dirty="0" smtClean="0"/>
              <a:t>元</a:t>
            </a:r>
            <a:r>
              <a:rPr lang="en-US" dirty="0" smtClean="0"/>
              <a:t> </a:t>
            </a:r>
            <a:endParaRPr lang="zh-CN" altLang="en-US" dirty="0" smtClean="0"/>
          </a:p>
          <a:p>
            <a:pPr algn="just"/>
            <a:r>
              <a:rPr lang="en-US" dirty="0" smtClean="0"/>
              <a:t>C.2011</a:t>
            </a:r>
            <a:r>
              <a:rPr lang="zh-CN" altLang="en-US" dirty="0" smtClean="0"/>
              <a:t>年销售上衣时应冲减已确认的递延收益</a:t>
            </a:r>
            <a:r>
              <a:rPr lang="en-US" dirty="0" smtClean="0"/>
              <a:t>160</a:t>
            </a:r>
            <a:r>
              <a:rPr lang="zh-CN" altLang="en-US" dirty="0" smtClean="0"/>
              <a:t>元</a:t>
            </a:r>
            <a:r>
              <a:rPr lang="en-US" dirty="0" smtClean="0"/>
              <a:t> </a:t>
            </a:r>
            <a:endParaRPr lang="zh-CN" altLang="en-US" dirty="0" smtClean="0"/>
          </a:p>
          <a:p>
            <a:pPr algn="just"/>
            <a:r>
              <a:rPr lang="en-US" dirty="0" smtClean="0"/>
              <a:t>D.2011</a:t>
            </a:r>
            <a:r>
              <a:rPr lang="zh-CN" altLang="en-US" dirty="0" smtClean="0"/>
              <a:t>年销售上衣时应确认的收入为</a:t>
            </a:r>
            <a:r>
              <a:rPr lang="en-US" dirty="0" smtClean="0"/>
              <a:t>160</a:t>
            </a:r>
            <a:r>
              <a:rPr lang="zh-CN" altLang="en-US" dirty="0" smtClean="0"/>
              <a:t>元</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12357</Words>
  <Application>WPS 演示</Application>
  <PresentationFormat>全屏显示(16:9)</PresentationFormat>
  <Paragraphs>427</Paragraphs>
  <Slides>85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85</vt:i4>
      </vt:variant>
    </vt:vector>
  </HeadingPairs>
  <TitlesOfParts>
    <vt:vector size="93" baseType="lpstr">
      <vt:lpstr>Arial</vt:lpstr>
      <vt:lpstr>宋体</vt:lpstr>
      <vt:lpstr>Wingdings</vt:lpstr>
      <vt:lpstr>微软雅黑</vt:lpstr>
      <vt:lpstr>黑体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dell</dc:creator>
  <cp:lastModifiedBy>执着妹儿</cp:lastModifiedBy>
  <cp:revision>175</cp:revision>
  <dcterms:created xsi:type="dcterms:W3CDTF">2017-08-18T05:46:00Z</dcterms:created>
  <dcterms:modified xsi:type="dcterms:W3CDTF">2018-08-27T08:40:41Z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